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75" r:id="rId3"/>
    <p:sldId id="277" r:id="rId4"/>
    <p:sldId id="302" r:id="rId5"/>
    <p:sldId id="266" r:id="rId6"/>
    <p:sldId id="289" r:id="rId7"/>
    <p:sldId id="290" r:id="rId8"/>
    <p:sldId id="292" r:id="rId9"/>
    <p:sldId id="293" r:id="rId10"/>
    <p:sldId id="294" r:id="rId11"/>
    <p:sldId id="295" r:id="rId12"/>
    <p:sldId id="297" r:id="rId13"/>
    <p:sldId id="298" r:id="rId14"/>
    <p:sldId id="299" r:id="rId15"/>
    <p:sldId id="300" r:id="rId16"/>
    <p:sldId id="30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5">
          <p15:clr>
            <a:srgbClr val="A4A3A4"/>
          </p15:clr>
        </p15:guide>
        <p15:guide id="2" pos="3840">
          <p15:clr>
            <a:srgbClr val="A4A3A4"/>
          </p15:clr>
        </p15:guide>
        <p15:guide id="3" orient="horz" pos="1003" userDrawn="1">
          <p15:clr>
            <a:srgbClr val="A4A3A4"/>
          </p15:clr>
        </p15:guide>
        <p15:guide id="4" pos="309" userDrawn="1">
          <p15:clr>
            <a:srgbClr val="A4A3A4"/>
          </p15:clr>
        </p15:guide>
        <p15:guide id="5" pos="75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0" roundtripDataSignature="AMtx7mgoYc6XflJLihlmK2p0uqhxij3G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74608" autoAdjust="0"/>
  </p:normalViewPr>
  <p:slideViewPr>
    <p:cSldViewPr snapToGrid="0">
      <p:cViewPr varScale="1">
        <p:scale>
          <a:sx n="59" d="100"/>
          <a:sy n="59" d="100"/>
        </p:scale>
        <p:origin x="184" y="552"/>
      </p:cViewPr>
      <p:guideLst>
        <p:guide orient="horz" pos="255"/>
        <p:guide pos="3840"/>
        <p:guide orient="horz" pos="1003"/>
        <p:guide pos="309"/>
        <p:guide pos="751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7" name="Google Shape;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Teacher Notes</a:t>
            </a:r>
          </a:p>
          <a:p>
            <a:pPr marL="0" lvl="0" indent="0" algn="l" rtl="0">
              <a:lnSpc>
                <a:spcPct val="100000"/>
              </a:lnSpc>
              <a:spcBef>
                <a:spcPts val="0"/>
              </a:spcBef>
              <a:spcAft>
                <a:spcPts val="0"/>
              </a:spcAft>
              <a:buSzPts val="1400"/>
              <a:buNone/>
            </a:pPr>
            <a:r>
              <a:rPr lang="en-GB" dirty="0"/>
              <a:t>- Questioning: ask students to volunteer to tell you the areas they want to work on and why they have chosen to prioritise them in that order.</a:t>
            </a: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Questioning: ask students to provide some good/bad examples for different areas they may have chosen.</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Ask students if there are any clubs they would like to do that are not offered at the moment and ask them to write them into the platform.</a:t>
            </a: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Finish the lesson by asking students to share an objective from their plan and what they are going to do in the immediate future to work towards their own personal development.</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90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FontTx/>
              <a:buNone/>
            </a:pPr>
            <a:r>
              <a:rPr lang="en-US" dirty="0"/>
              <a:t>- Students may struggle with the word ‘traits’, ask if anyone can provide a definition.</a:t>
            </a:r>
          </a:p>
          <a:p>
            <a:pPr marL="171450" lvl="0" indent="-171450" algn="l" rtl="0">
              <a:lnSpc>
                <a:spcPct val="100000"/>
              </a:lnSpc>
              <a:spcBef>
                <a:spcPts val="0"/>
              </a:spcBef>
              <a:spcAft>
                <a:spcPts val="0"/>
              </a:spcAft>
              <a:buSzPts val="1400"/>
              <a:buFontTx/>
              <a:buChar char="-"/>
            </a:pPr>
            <a:r>
              <a:rPr lang="en-US" dirty="0"/>
              <a:t>Give an example of a role model you look up to and discuss the traits you admire. </a:t>
            </a:r>
          </a:p>
          <a:p>
            <a:pPr marL="0" lvl="0" indent="0" algn="l" rtl="0">
              <a:lnSpc>
                <a:spcPct val="100000"/>
              </a:lnSpc>
              <a:spcBef>
                <a:spcPts val="0"/>
              </a:spcBef>
              <a:spcAft>
                <a:spcPts val="0"/>
              </a:spcAft>
              <a:buSzPts val="1400"/>
              <a:buFontTx/>
              <a:buNone/>
            </a:pPr>
            <a:r>
              <a:rPr lang="en-US" dirty="0"/>
              <a:t>For example:</a:t>
            </a:r>
          </a:p>
          <a:p>
            <a:pPr marL="171450" lvl="0" indent="-171450" algn="l" rtl="0">
              <a:lnSpc>
                <a:spcPct val="100000"/>
              </a:lnSpc>
              <a:spcBef>
                <a:spcPts val="0"/>
              </a:spcBef>
              <a:spcAft>
                <a:spcPts val="0"/>
              </a:spcAft>
              <a:buSzPts val="1400"/>
              <a:buFontTx/>
              <a:buChar char="-"/>
            </a:pPr>
            <a:r>
              <a:rPr lang="en-US" dirty="0"/>
              <a:t>A friend who has been through a difficult time their self but has still been there for you when you’ve needed them. You admire their selflessness, loyalty and friendship.</a:t>
            </a:r>
          </a:p>
          <a:p>
            <a:pPr marL="171450" lvl="0" indent="-171450" algn="l" rtl="0">
              <a:lnSpc>
                <a:spcPct val="100000"/>
              </a:lnSpc>
              <a:spcBef>
                <a:spcPts val="0"/>
              </a:spcBef>
              <a:spcAft>
                <a:spcPts val="0"/>
              </a:spcAft>
              <a:buSzPts val="1400"/>
              <a:buFontTx/>
              <a:buChar char="-"/>
            </a:pPr>
            <a:r>
              <a:rPr lang="en-US" dirty="0"/>
              <a:t>Someone you know that is a talented musician or sportsperson. You admire their creativity or sports ability as well as their dedication to taking the time to practice and ambition to be successful.</a:t>
            </a:r>
          </a:p>
          <a:p>
            <a:pPr marL="0" lvl="0" indent="0" algn="l" rtl="0">
              <a:lnSpc>
                <a:spcPct val="100000"/>
              </a:lnSpc>
              <a:spcBef>
                <a:spcPts val="0"/>
              </a:spcBef>
              <a:spcAft>
                <a:spcPts val="0"/>
              </a:spcAft>
              <a:buSzPts val="1400"/>
              <a:buNone/>
            </a:pPr>
            <a:endParaRPr lang="en-US"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Encourage students to think outside the box, for example catering doesn’t just mean being a chef!</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Ensure students are aware that their answers will only be seen by specific teachers and they should answer honestly and openly.</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171450" lvl="0" indent="-171450" algn="l" rtl="0">
              <a:lnSpc>
                <a:spcPct val="100000"/>
              </a:lnSpc>
              <a:spcBef>
                <a:spcPts val="0"/>
              </a:spcBef>
              <a:spcAft>
                <a:spcPts val="0"/>
              </a:spcAft>
              <a:buSzPts val="1400"/>
              <a:buFontTx/>
              <a:buChar char="-"/>
            </a:pPr>
            <a:r>
              <a:rPr lang="en-US" dirty="0"/>
              <a:t>Give an example of what it might mean to be ‘optimistic’ (seeing the bright side in a situation, for example it’s raining so rugby training is cancelled but at least I can play the new game on my x-box)</a:t>
            </a:r>
          </a:p>
          <a:p>
            <a:pPr marL="171450" lvl="0" indent="-171450" algn="l" rtl="0">
              <a:lnSpc>
                <a:spcPct val="100000"/>
              </a:lnSpc>
              <a:spcBef>
                <a:spcPts val="0"/>
              </a:spcBef>
              <a:spcAft>
                <a:spcPts val="0"/>
              </a:spcAft>
              <a:buSzPts val="1400"/>
              <a:buFontTx/>
              <a:buChar char="-"/>
            </a:pPr>
            <a:r>
              <a:rPr lang="en-US" dirty="0"/>
              <a:t>Questioning: ask for examples of optimism or thinking clearly.</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171450" lvl="0" indent="-171450" algn="l" rtl="0">
              <a:lnSpc>
                <a:spcPct val="100000"/>
              </a:lnSpc>
              <a:spcBef>
                <a:spcPts val="0"/>
              </a:spcBef>
              <a:spcAft>
                <a:spcPts val="0"/>
              </a:spcAft>
              <a:buSzPts val="1400"/>
              <a:buFontTx/>
              <a:buChar char="-"/>
            </a:pPr>
            <a:r>
              <a:rPr lang="en-US" dirty="0"/>
              <a:t>Discuss what is meant by ‘skills’ and specific ones such as ‘self-development’. </a:t>
            </a:r>
          </a:p>
          <a:p>
            <a:pPr marL="171450" lvl="0" indent="-171450" algn="l" rtl="0">
              <a:lnSpc>
                <a:spcPct val="100000"/>
              </a:lnSpc>
              <a:spcBef>
                <a:spcPts val="0"/>
              </a:spcBef>
              <a:spcAft>
                <a:spcPts val="0"/>
              </a:spcAft>
              <a:buSzPts val="1400"/>
              <a:buFontTx/>
              <a:buChar char="-"/>
            </a:pPr>
            <a:r>
              <a:rPr lang="en-US" dirty="0"/>
              <a:t>Talk about goal setting and how students may be doing it without realizing, for example if they are aiming to get onto the school football team so attend practice each week or aiming to get a good GCSE grade so complete all their homework etc.</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Start this by giving students an example of something you are good at and not so good at and provide an example for both.</a:t>
            </a:r>
          </a:p>
          <a:p>
            <a:pPr marL="171450" lvl="0" indent="-171450" algn="l" rtl="0">
              <a:lnSpc>
                <a:spcPct val="100000"/>
              </a:lnSpc>
              <a:spcBef>
                <a:spcPts val="0"/>
              </a:spcBef>
              <a:spcAft>
                <a:spcPts val="0"/>
              </a:spcAft>
              <a:buSzPts val="1400"/>
              <a:buFontTx/>
              <a:buChar char="-"/>
            </a:pPr>
            <a:r>
              <a:rPr lang="en-US" dirty="0"/>
              <a:t>Ask students who feels comfortable telling the rest of the class a trait they think they are good at and to give an example of when they have recently shown this.</a:t>
            </a:r>
          </a:p>
          <a:p>
            <a:pPr marL="171450" lvl="0" indent="-171450" algn="l" rtl="0">
              <a:lnSpc>
                <a:spcPct val="100000"/>
              </a:lnSpc>
              <a:spcBef>
                <a:spcPts val="0"/>
              </a:spcBef>
              <a:spcAft>
                <a:spcPts val="0"/>
              </a:spcAft>
              <a:buSzPts val="1400"/>
              <a:buFontTx/>
              <a:buChar char="-"/>
            </a:pPr>
            <a:r>
              <a:rPr lang="en-US" dirty="0"/>
              <a:t>As above but for a trait they are not as good at/would like to improve.</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Questioning: which topics do they think they have a good understanding of and why? Are there any specific areas within the topic? What would they like to know more about?</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End page" preserve="1" userDrawn="1">
  <p:cSld name="2_End page">
    <p:spTree>
      <p:nvGrpSpPr>
        <p:cNvPr id="1" name="Shape 15"/>
        <p:cNvGrpSpPr/>
        <p:nvPr/>
      </p:nvGrpSpPr>
      <p:grpSpPr>
        <a:xfrm>
          <a:off x="0" y="0"/>
          <a:ext cx="0" cy="0"/>
          <a:chOff x="0" y="0"/>
          <a:chExt cx="0" cy="0"/>
        </a:xfrm>
      </p:grpSpPr>
      <p:pic>
        <p:nvPicPr>
          <p:cNvPr id="16" name="Google Shape;16;p15" descr="https://lh4.googleusercontent.com/ff4EW46OguJJgipFO0heJWsZVTOe81uk5pIszbKYFdZr-yM_gBqx8Dpvw4hojYfq1pxVRmnPgLcdxNiAylm-M4v07kQaKUk9M7Q9tuNOfhUYXH8602QQuggk-NThQ3oVj8Wp-YECdH4"/>
          <p:cNvPicPr preferRelativeResize="0"/>
          <p:nvPr userDrawn="1"/>
        </p:nvPicPr>
        <p:blipFill rotWithShape="1">
          <a:blip r:embed="rId2">
            <a:alphaModFix/>
          </a:blip>
          <a:srcRect/>
          <a:stretch/>
        </p:blipFill>
        <p:spPr>
          <a:xfrm>
            <a:off x="0" y="12699"/>
            <a:ext cx="12191999" cy="6858000"/>
          </a:xfrm>
          <a:prstGeom prst="rect">
            <a:avLst/>
          </a:prstGeom>
          <a:noFill/>
          <a:ln>
            <a:noFill/>
          </a:ln>
        </p:spPr>
      </p:pic>
      <p:sp>
        <p:nvSpPr>
          <p:cNvPr id="17" name="Google Shape;17;p15"/>
          <p:cNvSpPr/>
          <p:nvPr/>
        </p:nvSpPr>
        <p:spPr>
          <a:xfrm>
            <a:off x="631282" y="500650"/>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AEA936C-43FD-40AD-96EF-F07F01709A6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847793" y="2857182"/>
            <a:ext cx="2496414" cy="2381023"/>
          </a:xfrm>
          <a:prstGeom prst="rect">
            <a:avLst/>
          </a:prstGeom>
        </p:spPr>
      </p:pic>
      <p:sp>
        <p:nvSpPr>
          <p:cNvPr id="2" name="Title 1">
            <a:extLst>
              <a:ext uri="{FF2B5EF4-FFF2-40B4-BE49-F238E27FC236}">
                <a16:creationId xmlns:a16="http://schemas.microsoft.com/office/drawing/2014/main" id="{ECFA4EE5-E19B-4409-9C4C-54C7A151306F}"/>
              </a:ext>
            </a:extLst>
          </p:cNvPr>
          <p:cNvSpPr>
            <a:spLocks noGrp="1"/>
          </p:cNvSpPr>
          <p:nvPr>
            <p:ph type="title"/>
          </p:nvPr>
        </p:nvSpPr>
        <p:spPr>
          <a:xfrm>
            <a:off x="838198" y="757011"/>
            <a:ext cx="10515600" cy="1325563"/>
          </a:xfrm>
          <a:prstGeom prst="rect">
            <a:avLst/>
          </a:prstGeom>
        </p:spPr>
        <p:txBody>
          <a:bodyPr/>
          <a:lstStyle>
            <a:lvl1pPr algn="ctr">
              <a:defRPr sz="2400" baseline="0">
                <a:latin typeface="Calibri" panose="020F0502020204030204" pitchFamily="34" charset="0"/>
              </a:defRPr>
            </a:lvl1pPr>
          </a:lstStyle>
          <a:p>
            <a:endParaRPr lang="en-GB" dirty="0"/>
          </a:p>
        </p:txBody>
      </p:sp>
    </p:spTree>
    <p:extLst>
      <p:ext uri="{BB962C8B-B14F-4D97-AF65-F5344CB8AC3E}">
        <p14:creationId xmlns:p14="http://schemas.microsoft.com/office/powerpoint/2010/main" val="790909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Title and Content">
    <p:spTree>
      <p:nvGrpSpPr>
        <p:cNvPr id="1" name="Shape 2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9D696-CF19-4EBC-8E68-3EC18097D1CF}"/>
              </a:ext>
            </a:extLst>
          </p:cNvPr>
          <p:cNvSpPr>
            <a:spLocks noGrp="1"/>
          </p:cNvSpPr>
          <p:nvPr>
            <p:ph sz="quarter" idx="10"/>
          </p:nvPr>
        </p:nvSpPr>
        <p:spPr>
          <a:xfrm>
            <a:off x="2038350" y="522288"/>
            <a:ext cx="7654925" cy="1031875"/>
          </a:xfrm>
          <a:prstGeom prst="rect">
            <a:avLst/>
          </a:prstGeom>
        </p:spPr>
        <p:txBody>
          <a:bodyPr/>
          <a:lstStyle>
            <a:lvl1pPr>
              <a:defRPr sz="4000" baseline="0">
                <a:latin typeface="Calibri" panose="020F0502020204030204" pitchFamily="34" charset="0"/>
              </a:defRPr>
            </a:lvl1pPr>
          </a:lstStyle>
          <a:p>
            <a:pPr lvl="0"/>
            <a:endParaRPr lang="en-GB" dirty="0"/>
          </a:p>
        </p:txBody>
      </p:sp>
      <p:sp>
        <p:nvSpPr>
          <p:cNvPr id="11" name="Text Placeholder 10">
            <a:extLst>
              <a:ext uri="{FF2B5EF4-FFF2-40B4-BE49-F238E27FC236}">
                <a16:creationId xmlns:a16="http://schemas.microsoft.com/office/drawing/2014/main" id="{15C41525-3361-4808-ADD9-343304970939}"/>
              </a:ext>
            </a:extLst>
          </p:cNvPr>
          <p:cNvSpPr>
            <a:spLocks noGrp="1"/>
          </p:cNvSpPr>
          <p:nvPr>
            <p:ph type="body" sz="quarter" idx="11"/>
          </p:nvPr>
        </p:nvSpPr>
        <p:spPr>
          <a:xfrm>
            <a:off x="2038350" y="2638786"/>
            <a:ext cx="7654925" cy="1306151"/>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2" name="Text Placeholder 10">
            <a:extLst>
              <a:ext uri="{FF2B5EF4-FFF2-40B4-BE49-F238E27FC236}">
                <a16:creationId xmlns:a16="http://schemas.microsoft.com/office/drawing/2014/main" id="{963C82D0-03AC-48E4-8701-2885D00B7C7F}"/>
              </a:ext>
            </a:extLst>
          </p:cNvPr>
          <p:cNvSpPr>
            <a:spLocks noGrp="1"/>
          </p:cNvSpPr>
          <p:nvPr>
            <p:ph type="body" sz="quarter" idx="12"/>
          </p:nvPr>
        </p:nvSpPr>
        <p:spPr>
          <a:xfrm>
            <a:off x="2038350" y="4219213"/>
            <a:ext cx="6199650"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9" name="Text Placeholder 10">
            <a:extLst>
              <a:ext uri="{FF2B5EF4-FFF2-40B4-BE49-F238E27FC236}">
                <a16:creationId xmlns:a16="http://schemas.microsoft.com/office/drawing/2014/main" id="{320115CB-5D03-401E-A910-D6A5F84AC60F}"/>
              </a:ext>
            </a:extLst>
          </p:cNvPr>
          <p:cNvSpPr>
            <a:spLocks noGrp="1"/>
          </p:cNvSpPr>
          <p:nvPr>
            <p:ph type="body" sz="quarter" idx="13"/>
          </p:nvPr>
        </p:nvSpPr>
        <p:spPr>
          <a:xfrm>
            <a:off x="2038350" y="1622973"/>
            <a:ext cx="7654925" cy="741537"/>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2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9D696-CF19-4EBC-8E68-3EC18097D1CF}"/>
              </a:ext>
            </a:extLst>
          </p:cNvPr>
          <p:cNvSpPr>
            <a:spLocks noGrp="1"/>
          </p:cNvSpPr>
          <p:nvPr>
            <p:ph sz="quarter" idx="10"/>
          </p:nvPr>
        </p:nvSpPr>
        <p:spPr>
          <a:xfrm>
            <a:off x="2038350" y="522288"/>
            <a:ext cx="7654925" cy="1031875"/>
          </a:xfrm>
          <a:prstGeom prst="rect">
            <a:avLst/>
          </a:prstGeom>
        </p:spPr>
        <p:txBody>
          <a:bodyPr/>
          <a:lstStyle>
            <a:lvl1pPr>
              <a:defRPr sz="4000" baseline="0">
                <a:latin typeface="Calibri" panose="020F0502020204030204" pitchFamily="34" charset="0"/>
              </a:defRPr>
            </a:lvl1pPr>
          </a:lstStyle>
          <a:p>
            <a:pPr lvl="0"/>
            <a:endParaRPr lang="en-GB" dirty="0"/>
          </a:p>
        </p:txBody>
      </p:sp>
      <p:sp>
        <p:nvSpPr>
          <p:cNvPr id="11" name="Text Placeholder 10">
            <a:extLst>
              <a:ext uri="{FF2B5EF4-FFF2-40B4-BE49-F238E27FC236}">
                <a16:creationId xmlns:a16="http://schemas.microsoft.com/office/drawing/2014/main" id="{15C41525-3361-4808-ADD9-343304970939}"/>
              </a:ext>
            </a:extLst>
          </p:cNvPr>
          <p:cNvSpPr>
            <a:spLocks noGrp="1"/>
          </p:cNvSpPr>
          <p:nvPr>
            <p:ph type="body" sz="quarter" idx="11"/>
          </p:nvPr>
        </p:nvSpPr>
        <p:spPr>
          <a:xfrm>
            <a:off x="2038350" y="2089150"/>
            <a:ext cx="7654925"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2" name="Text Placeholder 10">
            <a:extLst>
              <a:ext uri="{FF2B5EF4-FFF2-40B4-BE49-F238E27FC236}">
                <a16:creationId xmlns:a16="http://schemas.microsoft.com/office/drawing/2014/main" id="{963C82D0-03AC-48E4-8701-2885D00B7C7F}"/>
              </a:ext>
            </a:extLst>
          </p:cNvPr>
          <p:cNvSpPr>
            <a:spLocks noGrp="1"/>
          </p:cNvSpPr>
          <p:nvPr>
            <p:ph type="body" sz="quarter" idx="12"/>
          </p:nvPr>
        </p:nvSpPr>
        <p:spPr>
          <a:xfrm>
            <a:off x="2038350" y="4219213"/>
            <a:ext cx="6199650"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Tree>
    <p:extLst>
      <p:ext uri="{BB962C8B-B14F-4D97-AF65-F5344CB8AC3E}">
        <p14:creationId xmlns:p14="http://schemas.microsoft.com/office/powerpoint/2010/main" val="954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page">
  <p:cSld name="End page">
    <p:spTree>
      <p:nvGrpSpPr>
        <p:cNvPr id="1" name="Shape 25"/>
        <p:cNvGrpSpPr/>
        <p:nvPr/>
      </p:nvGrpSpPr>
      <p:grpSpPr>
        <a:xfrm>
          <a:off x="0" y="0"/>
          <a:ext cx="0" cy="0"/>
          <a:chOff x="0" y="0"/>
          <a:chExt cx="0" cy="0"/>
        </a:xfrm>
      </p:grpSpPr>
      <p:pic>
        <p:nvPicPr>
          <p:cNvPr id="26" name="Google Shape;26;p18" descr="https://lh4.googleusercontent.com/ff4EW46OguJJgipFO0heJWsZVTOe81uk5pIszbKYFdZr-yM_gBqx8Dpvw4hojYfq1pxVRmnPgLcdxNiAylm-M4v07kQaKUk9M7Q9tuNOfhUYXH8602QQuggk-NThQ3oVj8Wp-YECdH4"/>
          <p:cNvPicPr preferRelativeResize="0"/>
          <p:nvPr/>
        </p:nvPicPr>
        <p:blipFill rotWithShape="1">
          <a:blip r:embed="rId2">
            <a:alphaModFix/>
          </a:blip>
          <a:srcRect/>
          <a:stretch/>
        </p:blipFill>
        <p:spPr>
          <a:xfrm>
            <a:off x="0" y="12699"/>
            <a:ext cx="12191999" cy="6858000"/>
          </a:xfrm>
          <a:prstGeom prst="rect">
            <a:avLst/>
          </a:prstGeom>
          <a:noFill/>
          <a:ln>
            <a:noFill/>
          </a:ln>
        </p:spPr>
      </p:pic>
      <p:sp>
        <p:nvSpPr>
          <p:cNvPr id="27" name="Google Shape;27;p18"/>
          <p:cNvSpPr/>
          <p:nvPr/>
        </p:nvSpPr>
        <p:spPr>
          <a:xfrm>
            <a:off x="631282" y="513713"/>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18"/>
          <p:cNvPicPr preferRelativeResize="0"/>
          <p:nvPr/>
        </p:nvPicPr>
        <p:blipFill rotWithShape="1">
          <a:blip r:embed="rId3">
            <a:alphaModFix/>
          </a:blip>
          <a:srcRect/>
          <a:stretch/>
        </p:blipFill>
        <p:spPr>
          <a:xfrm rot="-5400000">
            <a:off x="1007174" y="2902551"/>
            <a:ext cx="3378200" cy="2641600"/>
          </a:xfrm>
          <a:prstGeom prst="rect">
            <a:avLst/>
          </a:prstGeom>
          <a:noFill/>
          <a:ln>
            <a:noFill/>
          </a:ln>
        </p:spPr>
      </p:pic>
      <p:sp>
        <p:nvSpPr>
          <p:cNvPr id="29" name="Google Shape;29;p18"/>
          <p:cNvSpPr/>
          <p:nvPr/>
        </p:nvSpPr>
        <p:spPr>
          <a:xfrm>
            <a:off x="8950089" y="5136730"/>
            <a:ext cx="2111921" cy="754256"/>
          </a:xfrm>
          <a:prstGeom prst="rect">
            <a:avLst/>
          </a:prstGeom>
          <a:solidFill>
            <a:srgbClr val="FFFFFF"/>
          </a:solidFill>
          <a:ln>
            <a:noFill/>
          </a:ln>
        </p:spPr>
      </p:sp>
      <p:pic>
        <p:nvPicPr>
          <p:cNvPr id="30" name="Google Shape;30;p18"/>
          <p:cNvPicPr preferRelativeResize="0"/>
          <p:nvPr/>
        </p:nvPicPr>
        <p:blipFill rotWithShape="1">
          <a:blip r:embed="rId4">
            <a:alphaModFix/>
          </a:blip>
          <a:srcRect/>
          <a:stretch/>
        </p:blipFill>
        <p:spPr>
          <a:xfrm>
            <a:off x="5966634" y="5205105"/>
            <a:ext cx="1359291" cy="685881"/>
          </a:xfrm>
          <a:prstGeom prst="rect">
            <a:avLst/>
          </a:prstGeom>
          <a:noFill/>
          <a:ln>
            <a:noFill/>
          </a:ln>
        </p:spPr>
      </p:pic>
      <p:pic>
        <p:nvPicPr>
          <p:cNvPr id="31" name="Google Shape;31;p18"/>
          <p:cNvPicPr preferRelativeResize="0"/>
          <p:nvPr/>
        </p:nvPicPr>
        <p:blipFill rotWithShape="1">
          <a:blip r:embed="rId5">
            <a:alphaModFix/>
          </a:blip>
          <a:srcRect l="11728" b="-5113"/>
          <a:stretch/>
        </p:blipFill>
        <p:spPr>
          <a:xfrm rot="-3996869" flipH="1">
            <a:off x="3908580" y="-331696"/>
            <a:ext cx="3964667" cy="4027900"/>
          </a:xfrm>
          <a:prstGeom prst="rect">
            <a:avLst/>
          </a:prstGeom>
          <a:noFill/>
          <a:ln>
            <a:noFill/>
          </a:ln>
        </p:spPr>
      </p:pic>
      <p:cxnSp>
        <p:nvCxnSpPr>
          <p:cNvPr id="32" name="Google Shape;32;p18"/>
          <p:cNvCxnSpPr/>
          <p:nvPr/>
        </p:nvCxnSpPr>
        <p:spPr>
          <a:xfrm>
            <a:off x="7292170" y="3429000"/>
            <a:ext cx="3769840" cy="0"/>
          </a:xfrm>
          <a:prstGeom prst="straightConnector1">
            <a:avLst/>
          </a:prstGeom>
          <a:noFill/>
          <a:ln w="76200" cap="rnd" cmpd="sng">
            <a:solidFill>
              <a:schemeClr val="accent4"/>
            </a:solidFill>
            <a:prstDash val="solid"/>
            <a:round/>
            <a:headEnd type="none" w="sm" len="sm"/>
            <a:tailEnd type="none" w="sm" len="sm"/>
          </a:ln>
        </p:spPr>
      </p:cxnSp>
      <p:sp>
        <p:nvSpPr>
          <p:cNvPr id="33" name="Google Shape;33;p18"/>
          <p:cNvSpPr txBox="1">
            <a:spLocks noGrp="1"/>
          </p:cNvSpPr>
          <p:nvPr>
            <p:ph type="body" idx="1"/>
          </p:nvPr>
        </p:nvSpPr>
        <p:spPr>
          <a:xfrm>
            <a:off x="6975023" y="2640568"/>
            <a:ext cx="4283886" cy="788432"/>
          </a:xfrm>
          <a:prstGeom prst="rect">
            <a:avLst/>
          </a:prstGeom>
          <a:noFill/>
          <a:ln>
            <a:noFill/>
          </a:ln>
        </p:spPr>
        <p:txBody>
          <a:bodyPr spcFirstLastPara="1" wrap="square" lIns="0" tIns="0" rIns="0" bIns="0" anchor="t" anchorCtr="0">
            <a:normAutofit/>
          </a:bodyPr>
          <a:lstStyle>
            <a:lvl1pPr marL="457200" marR="0" lvl="0" indent="-647700" algn="l" rtl="0">
              <a:lnSpc>
                <a:spcPct val="90000"/>
              </a:lnSpc>
              <a:spcBef>
                <a:spcPts val="813"/>
              </a:spcBef>
              <a:spcAft>
                <a:spcPts val="0"/>
              </a:spcAft>
              <a:buClr>
                <a:schemeClr val="dk1"/>
              </a:buClr>
              <a:buSzPts val="6600"/>
              <a:buFont typeface="Arial"/>
              <a:buChar char="•"/>
              <a:defRPr sz="6600" b="1"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ront page">
  <p:cSld name="Front page">
    <p:spTree>
      <p:nvGrpSpPr>
        <p:cNvPr id="1" name="Shape 10"/>
        <p:cNvGrpSpPr/>
        <p:nvPr/>
      </p:nvGrpSpPr>
      <p:grpSpPr>
        <a:xfrm>
          <a:off x="0" y="0"/>
          <a:ext cx="0" cy="0"/>
          <a:chOff x="0" y="0"/>
          <a:chExt cx="0" cy="0"/>
        </a:xfrm>
      </p:grpSpPr>
      <p:pic>
        <p:nvPicPr>
          <p:cNvPr id="11" name="Google Shape;11;p14" descr="https://lh4.googleusercontent.com/ff4EW46OguJJgipFO0heJWsZVTOe81uk5pIszbKYFdZr-yM_gBqx8Dpvw4hojYfq1pxVRmnPgLcdxNiAylm-M4v07kQaKUk9M7Q9tuNOfhUYXH8602QQuggk-NThQ3oVj8Wp-YECdH4"/>
          <p:cNvPicPr preferRelativeResize="0"/>
          <p:nvPr/>
        </p:nvPicPr>
        <p:blipFill rotWithShape="1">
          <a:blip r:embed="rId2">
            <a:alphaModFix/>
          </a:blip>
          <a:srcRect/>
          <a:stretch/>
        </p:blipFill>
        <p:spPr>
          <a:xfrm>
            <a:off x="0" y="12699"/>
            <a:ext cx="12191999" cy="6858000"/>
          </a:xfrm>
          <a:prstGeom prst="rect">
            <a:avLst/>
          </a:prstGeom>
          <a:noFill/>
          <a:ln>
            <a:noFill/>
          </a:ln>
        </p:spPr>
      </p:pic>
      <p:sp>
        <p:nvSpPr>
          <p:cNvPr id="12" name="Google Shape;12;p14"/>
          <p:cNvSpPr/>
          <p:nvPr/>
        </p:nvSpPr>
        <p:spPr>
          <a:xfrm>
            <a:off x="631282" y="513713"/>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4"/>
          <p:cNvSpPr txBox="1">
            <a:spLocks noGrp="1"/>
          </p:cNvSpPr>
          <p:nvPr>
            <p:ph type="body" idx="1"/>
          </p:nvPr>
        </p:nvSpPr>
        <p:spPr>
          <a:xfrm>
            <a:off x="2875803" y="3141578"/>
            <a:ext cx="6473052" cy="30601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13"/>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6"/>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6"/>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6"/>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6"/>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body" idx="2"/>
          </p:nvPr>
        </p:nvSpPr>
        <p:spPr>
          <a:xfrm>
            <a:off x="2454372" y="1524476"/>
            <a:ext cx="7315914" cy="788432"/>
          </a:xfrm>
          <a:prstGeom prst="rect">
            <a:avLst/>
          </a:prstGeom>
          <a:noFill/>
          <a:ln>
            <a:noFill/>
          </a:ln>
        </p:spPr>
        <p:txBody>
          <a:bodyPr spcFirstLastPara="1" wrap="square" lIns="0" tIns="0" rIns="0" bIns="0" anchor="t" anchorCtr="0">
            <a:normAutofit/>
          </a:bodyPr>
          <a:lstStyle>
            <a:lvl1pPr marL="457200" marR="0" lvl="0" indent="-647700" algn="l" rtl="0">
              <a:lnSpc>
                <a:spcPct val="90000"/>
              </a:lnSpc>
              <a:spcBef>
                <a:spcPts val="813"/>
              </a:spcBef>
              <a:spcAft>
                <a:spcPts val="0"/>
              </a:spcAft>
              <a:buClr>
                <a:schemeClr val="dk1"/>
              </a:buClr>
              <a:buSzPts val="6600"/>
              <a:buFont typeface="Arial"/>
              <a:buChar char="•"/>
              <a:defRPr sz="6600" b="1"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0535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2" r:id="rId2"/>
    <p:sldLayoutId id="2147483655" r:id="rId3"/>
    <p:sldLayoutId id="2147483653"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s://myaspire.app/" TargetMode="External"/><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cxnSp>
        <p:nvCxnSpPr>
          <p:cNvPr id="39" name="Google Shape;39;p1"/>
          <p:cNvCxnSpPr/>
          <p:nvPr/>
        </p:nvCxnSpPr>
        <p:spPr>
          <a:xfrm>
            <a:off x="3530587" y="2168690"/>
            <a:ext cx="5013722" cy="0"/>
          </a:xfrm>
          <a:prstGeom prst="straightConnector1">
            <a:avLst/>
          </a:prstGeom>
          <a:noFill/>
          <a:ln w="152400" cap="rnd" cmpd="sng">
            <a:solidFill>
              <a:schemeClr val="accent4"/>
            </a:solidFill>
            <a:prstDash val="solid"/>
            <a:round/>
            <a:headEnd type="none" w="sm" len="sm"/>
            <a:tailEnd type="none" w="sm" len="sm"/>
          </a:ln>
        </p:spPr>
      </p:cxnSp>
      <p:sp>
        <p:nvSpPr>
          <p:cNvPr id="40" name="Google Shape;40;p1"/>
          <p:cNvSpPr txBox="1">
            <a:spLocks noGrp="1"/>
          </p:cNvSpPr>
          <p:nvPr>
            <p:ph type="body" idx="2"/>
          </p:nvPr>
        </p:nvSpPr>
        <p:spPr>
          <a:xfrm>
            <a:off x="2420992" y="1155919"/>
            <a:ext cx="7315914" cy="788432"/>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813"/>
              </a:spcBef>
              <a:spcAft>
                <a:spcPts val="0"/>
              </a:spcAft>
              <a:buClr>
                <a:schemeClr val="accent1"/>
              </a:buClr>
              <a:buSzPts val="8800"/>
              <a:buNone/>
            </a:pPr>
            <a:r>
              <a:rPr lang="en-US" sz="8800" dirty="0">
                <a:solidFill>
                  <a:schemeClr val="dk1"/>
                </a:solidFill>
              </a:rPr>
              <a:t>Aspirations</a:t>
            </a:r>
          </a:p>
          <a:p>
            <a:pPr marL="0" lvl="0" indent="0" algn="ctr" rtl="0">
              <a:lnSpc>
                <a:spcPct val="90000"/>
              </a:lnSpc>
              <a:spcBef>
                <a:spcPts val="813"/>
              </a:spcBef>
              <a:spcAft>
                <a:spcPts val="0"/>
              </a:spcAft>
              <a:buClr>
                <a:schemeClr val="accent1"/>
              </a:buClr>
              <a:buSzPts val="8800"/>
              <a:buNone/>
            </a:pPr>
            <a:r>
              <a:rPr lang="en-US" sz="4800" dirty="0"/>
              <a:t>2020-2021</a:t>
            </a:r>
            <a:endParaRPr sz="3600" dirty="0">
              <a:solidFill>
                <a:schemeClr val="dk1"/>
              </a:solidFill>
            </a:endParaRPr>
          </a:p>
        </p:txBody>
      </p:sp>
      <p:pic>
        <p:nvPicPr>
          <p:cNvPr id="41" name="Google Shape;41;p1"/>
          <p:cNvPicPr preferRelativeResize="0"/>
          <p:nvPr/>
        </p:nvPicPr>
        <p:blipFill rotWithShape="1">
          <a:blip r:embed="rId3">
            <a:alphaModFix/>
          </a:blip>
          <a:srcRect/>
          <a:stretch/>
        </p:blipFill>
        <p:spPr>
          <a:xfrm>
            <a:off x="642027" y="3371706"/>
            <a:ext cx="1982063" cy="1982063"/>
          </a:xfrm>
          <a:prstGeom prst="rect">
            <a:avLst/>
          </a:prstGeom>
          <a:noFill/>
          <a:ln>
            <a:noFill/>
          </a:ln>
        </p:spPr>
      </p:pic>
      <p:pic>
        <p:nvPicPr>
          <p:cNvPr id="42" name="Google Shape;42;p1"/>
          <p:cNvPicPr preferRelativeResize="0"/>
          <p:nvPr/>
        </p:nvPicPr>
        <p:blipFill rotWithShape="1">
          <a:blip r:embed="rId4">
            <a:alphaModFix/>
          </a:blip>
          <a:srcRect/>
          <a:stretch/>
        </p:blipFill>
        <p:spPr>
          <a:xfrm>
            <a:off x="3526196" y="4362738"/>
            <a:ext cx="2068240" cy="2068240"/>
          </a:xfrm>
          <a:prstGeom prst="rect">
            <a:avLst/>
          </a:prstGeom>
          <a:noFill/>
          <a:ln>
            <a:noFill/>
          </a:ln>
        </p:spPr>
      </p:pic>
      <p:pic>
        <p:nvPicPr>
          <p:cNvPr id="43" name="Google Shape;43;p1"/>
          <p:cNvPicPr preferRelativeResize="0"/>
          <p:nvPr/>
        </p:nvPicPr>
        <p:blipFill rotWithShape="1">
          <a:blip r:embed="rId5">
            <a:alphaModFix/>
          </a:blip>
          <a:srcRect/>
          <a:stretch/>
        </p:blipFill>
        <p:spPr>
          <a:xfrm>
            <a:off x="6773731" y="3802773"/>
            <a:ext cx="1801875" cy="1801875"/>
          </a:xfrm>
          <a:prstGeom prst="rect">
            <a:avLst/>
          </a:prstGeom>
          <a:noFill/>
          <a:ln>
            <a:noFill/>
          </a:ln>
        </p:spPr>
      </p:pic>
      <p:pic>
        <p:nvPicPr>
          <p:cNvPr id="44" name="Google Shape;44;p1"/>
          <p:cNvPicPr preferRelativeResize="0"/>
          <p:nvPr/>
        </p:nvPicPr>
        <p:blipFill rotWithShape="1">
          <a:blip r:embed="rId6">
            <a:alphaModFix/>
          </a:blip>
          <a:srcRect/>
          <a:stretch/>
        </p:blipFill>
        <p:spPr>
          <a:xfrm>
            <a:off x="1025845" y="517461"/>
            <a:ext cx="1880218" cy="1880218"/>
          </a:xfrm>
          <a:prstGeom prst="rect">
            <a:avLst/>
          </a:prstGeom>
          <a:noFill/>
          <a:ln>
            <a:noFill/>
          </a:ln>
        </p:spPr>
      </p:pic>
      <p:pic>
        <p:nvPicPr>
          <p:cNvPr id="45" name="Google Shape;45;p1"/>
          <p:cNvPicPr preferRelativeResize="0"/>
          <p:nvPr/>
        </p:nvPicPr>
        <p:blipFill rotWithShape="1">
          <a:blip r:embed="rId7">
            <a:alphaModFix/>
          </a:blip>
          <a:srcRect/>
          <a:stretch/>
        </p:blipFill>
        <p:spPr>
          <a:xfrm>
            <a:off x="9251835" y="438046"/>
            <a:ext cx="2502570" cy="2502570"/>
          </a:xfrm>
          <a:prstGeom prst="rect">
            <a:avLst/>
          </a:prstGeom>
          <a:noFill/>
          <a:ln>
            <a:noFill/>
          </a:ln>
        </p:spPr>
      </p:pic>
      <p:pic>
        <p:nvPicPr>
          <p:cNvPr id="46" name="Google Shape;46;p1"/>
          <p:cNvPicPr preferRelativeResize="0"/>
          <p:nvPr/>
        </p:nvPicPr>
        <p:blipFill rotWithShape="1">
          <a:blip r:embed="rId8">
            <a:alphaModFix/>
          </a:blip>
          <a:srcRect/>
          <a:stretch/>
        </p:blipFill>
        <p:spPr>
          <a:xfrm>
            <a:off x="9381844" y="4327305"/>
            <a:ext cx="2071865" cy="20718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24986" y="1471247"/>
            <a:ext cx="795105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which skills you feel you are good at and where you would like to improve. We’ll use the information to plan activities that you and your classmates want to do.</a:t>
            </a:r>
          </a:p>
          <a:p>
            <a:endParaRPr lang="en-US" sz="2400" dirty="0">
              <a:solidFill>
                <a:schemeClr val="accent1"/>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9581657" y="465233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6" name="Rectangle 5">
            <a:extLst>
              <a:ext uri="{FF2B5EF4-FFF2-40B4-BE49-F238E27FC236}">
                <a16:creationId xmlns:a16="http://schemas.microsoft.com/office/drawing/2014/main" id="{A0D5AD3D-C0B6-4BE3-A4D0-5BC3B2E41472}"/>
              </a:ext>
            </a:extLst>
          </p:cNvPr>
          <p:cNvSpPr/>
          <p:nvPr/>
        </p:nvSpPr>
        <p:spPr>
          <a:xfrm>
            <a:off x="378372" y="3014785"/>
            <a:ext cx="7605067" cy="2677656"/>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might someone who is very good at self-development do?</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Do you have any ideas for how you might start working on your self-development?</a:t>
            </a:r>
          </a:p>
        </p:txBody>
      </p:sp>
      <p:pic>
        <p:nvPicPr>
          <p:cNvPr id="16" name="MS900074799[1].wav">
            <a:hlinkClick r:id="" action="ppaction://media"/>
            <a:extLst>
              <a:ext uri="{FF2B5EF4-FFF2-40B4-BE49-F238E27FC236}">
                <a16:creationId xmlns:a16="http://schemas.microsoft.com/office/drawing/2014/main" id="{5084C62E-CE3E-43F8-AE80-0BA7437825B9}"/>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7" name="Oval 16">
            <a:extLst>
              <a:ext uri="{FF2B5EF4-FFF2-40B4-BE49-F238E27FC236}">
                <a16:creationId xmlns:a16="http://schemas.microsoft.com/office/drawing/2014/main" id="{C3B5C5D8-8629-445D-81DD-35137E66A69B}"/>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FECEE-38E3-4630-B2BA-C1D330063974}"/>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978039FA-3B22-488F-96C9-0FDFAB99601F}"/>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cxnSp>
        <p:nvCxnSpPr>
          <p:cNvPr id="14" name="Google Shape;203;p10">
            <a:extLst>
              <a:ext uri="{FF2B5EF4-FFF2-40B4-BE49-F238E27FC236}">
                <a16:creationId xmlns:a16="http://schemas.microsoft.com/office/drawing/2014/main" id="{6CD8F76B-339E-3342-870F-64BE0D0EBCB2}"/>
              </a:ext>
            </a:extLst>
          </p:cNvPr>
          <p:cNvCxnSpPr>
            <a:cxnSpLocks/>
          </p:cNvCxnSpPr>
          <p:nvPr/>
        </p:nvCxnSpPr>
        <p:spPr>
          <a:xfrm>
            <a:off x="3703907" y="884157"/>
            <a:ext cx="1325293" cy="0"/>
          </a:xfrm>
          <a:prstGeom prst="straightConnector1">
            <a:avLst/>
          </a:prstGeom>
          <a:noFill/>
          <a:ln w="76200" cap="rnd" cmpd="sng">
            <a:solidFill>
              <a:schemeClr val="accent4"/>
            </a:solidFill>
            <a:prstDash val="solid"/>
            <a:round/>
            <a:headEnd type="none" w="sm" len="sm"/>
            <a:tailEnd type="none" w="sm" len="sm"/>
          </a:ln>
        </p:spPr>
      </p:cxnSp>
      <p:sp>
        <p:nvSpPr>
          <p:cNvPr id="20" name="Google Shape;197;p8">
            <a:extLst>
              <a:ext uri="{FF2B5EF4-FFF2-40B4-BE49-F238E27FC236}">
                <a16:creationId xmlns:a16="http://schemas.microsoft.com/office/drawing/2014/main" id="{BBC1B306-AB22-A04C-AFD6-448247433688}"/>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5: My Skills</a:t>
            </a:r>
            <a:endParaRPr sz="5400" dirty="0"/>
          </a:p>
        </p:txBody>
      </p:sp>
    </p:spTree>
    <p:extLst>
      <p:ext uri="{BB962C8B-B14F-4D97-AF65-F5344CB8AC3E}">
        <p14:creationId xmlns:p14="http://schemas.microsoft.com/office/powerpoint/2010/main" val="1967288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300000"/>
                                        <p:tgtEl>
                                          <p:spTgt spid="18"/>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22806" y="1465667"/>
            <a:ext cx="8621475"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which characteristics you think you have and if there are any areas you would like to work on. It will let us plan activities which can help.</a:t>
            </a:r>
          </a:p>
          <a:p>
            <a:endParaRPr lang="en-US" sz="2400" dirty="0">
              <a:solidFill>
                <a:schemeClr val="accent1"/>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3674533" y="903333"/>
            <a:ext cx="4016572"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10345671" y="4635828"/>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405874" y="265497"/>
            <a:ext cx="863840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6: My characteristics</a:t>
            </a:r>
            <a:endParaRPr sz="5400" dirty="0"/>
          </a:p>
        </p:txBody>
      </p:sp>
      <p:sp>
        <p:nvSpPr>
          <p:cNvPr id="6" name="Rectangle 5">
            <a:extLst>
              <a:ext uri="{FF2B5EF4-FFF2-40B4-BE49-F238E27FC236}">
                <a16:creationId xmlns:a16="http://schemas.microsoft.com/office/drawing/2014/main" id="{A0D5AD3D-C0B6-4BE3-A4D0-5BC3B2E41472}"/>
              </a:ext>
            </a:extLst>
          </p:cNvPr>
          <p:cNvSpPr/>
          <p:nvPr/>
        </p:nvSpPr>
        <p:spPr>
          <a:xfrm>
            <a:off x="411649" y="2951221"/>
            <a:ext cx="7682483" cy="2308324"/>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Do you think it is important to be able to stay calm? Why?</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might it look like in practice to be kind and compassionate?</a:t>
            </a:r>
          </a:p>
        </p:txBody>
      </p:sp>
      <p:pic>
        <p:nvPicPr>
          <p:cNvPr id="15" name="MS900074799[1].wav">
            <a:hlinkClick r:id="" action="ppaction://media"/>
            <a:extLst>
              <a:ext uri="{FF2B5EF4-FFF2-40B4-BE49-F238E27FC236}">
                <a16:creationId xmlns:a16="http://schemas.microsoft.com/office/drawing/2014/main" id="{ECBED4B9-6D6F-4741-8570-1EAC442C47A0}"/>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20" name="Oval 19">
            <a:extLst>
              <a:ext uri="{FF2B5EF4-FFF2-40B4-BE49-F238E27FC236}">
                <a16:creationId xmlns:a16="http://schemas.microsoft.com/office/drawing/2014/main" id="{CD27FF14-944D-EB44-88B5-A2F9C9C4D5BA}"/>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9FD31320-A7BC-A54A-BBB9-D4377EBBA52A}"/>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56567BD8-CA49-3445-845C-AD06844BDFEB}"/>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3613921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00"/>
                                        <p:tgtEl>
                                          <p:spTgt spid="2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5"/>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398146" y="1449584"/>
            <a:ext cx="9093925" cy="2609156"/>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finds out which topics are important to you, how well you understand them, and which ones you'd like to learn more about. We’ll use the information to plan activities and lessons which fit with your interests. </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cxnSp>
        <p:nvCxnSpPr>
          <p:cNvPr id="15" name="Google Shape;203;p10">
            <a:extLst>
              <a:ext uri="{FF2B5EF4-FFF2-40B4-BE49-F238E27FC236}">
                <a16:creationId xmlns:a16="http://schemas.microsoft.com/office/drawing/2014/main" id="{A397E39A-E38D-4DE0-AB2F-9B1345ED0579}"/>
              </a:ext>
            </a:extLst>
          </p:cNvPr>
          <p:cNvCxnSpPr>
            <a:cxnSpLocks/>
          </p:cNvCxnSpPr>
          <p:nvPr/>
        </p:nvCxnSpPr>
        <p:spPr>
          <a:xfrm>
            <a:off x="3656419" y="900676"/>
            <a:ext cx="1674450"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8839231" y="5130920"/>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398146" y="270125"/>
            <a:ext cx="6529464"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7: My world</a:t>
            </a:r>
            <a:endParaRPr sz="5400" dirty="0"/>
          </a:p>
        </p:txBody>
      </p:sp>
      <p:sp>
        <p:nvSpPr>
          <p:cNvPr id="6" name="Rectangle 5">
            <a:extLst>
              <a:ext uri="{FF2B5EF4-FFF2-40B4-BE49-F238E27FC236}">
                <a16:creationId xmlns:a16="http://schemas.microsoft.com/office/drawing/2014/main" id="{A0D5AD3D-C0B6-4BE3-A4D0-5BC3B2E41472}"/>
              </a:ext>
            </a:extLst>
          </p:cNvPr>
          <p:cNvSpPr/>
          <p:nvPr/>
        </p:nvSpPr>
        <p:spPr>
          <a:xfrm>
            <a:off x="398146" y="3271246"/>
            <a:ext cx="8194772" cy="2308324"/>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Think about your knowledge of the wider world.</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Which topics would you like to learn more about?</a:t>
            </a:r>
          </a:p>
          <a:p>
            <a:r>
              <a:rPr lang="en-US" sz="2400" dirty="0">
                <a:solidFill>
                  <a:schemeClr val="tx1"/>
                </a:solidFill>
                <a:latin typeface="Calibri Light" panose="020F0302020204030204" pitchFamily="34" charset="0"/>
                <a:cs typeface="Calibri Light" panose="020F0302020204030204" pitchFamily="34" charset="0"/>
              </a:rPr>
              <a:t>How might you try to improve your knowledge of these topics?</a:t>
            </a:r>
          </a:p>
        </p:txBody>
      </p:sp>
      <p:pic>
        <p:nvPicPr>
          <p:cNvPr id="14" name="MS900074799[1].wav">
            <a:hlinkClick r:id="" action="ppaction://media"/>
            <a:extLst>
              <a:ext uri="{FF2B5EF4-FFF2-40B4-BE49-F238E27FC236}">
                <a16:creationId xmlns:a16="http://schemas.microsoft.com/office/drawing/2014/main" id="{997B311B-1140-324D-8ED3-597BE23F262B}"/>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20" name="Oval 19">
            <a:extLst>
              <a:ext uri="{FF2B5EF4-FFF2-40B4-BE49-F238E27FC236}">
                <a16:creationId xmlns:a16="http://schemas.microsoft.com/office/drawing/2014/main" id="{C2C295DC-3319-4042-9EB8-FB5567688FF6}"/>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086927C8-06C4-784A-9EC0-E4862B816C1F}"/>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365617F8-E463-E442-B342-68D53E55AD7A}"/>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3637891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00"/>
                                        <p:tgtEl>
                                          <p:spTgt spid="2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4"/>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5873" y="1478797"/>
            <a:ext cx="7951050" cy="1020338"/>
          </a:xfrm>
          <a:prstGeom prst="rect">
            <a:avLst/>
          </a:prstGeom>
          <a:noFill/>
          <a:ln>
            <a:noFill/>
          </a:ln>
        </p:spPr>
        <p:txBody>
          <a:bodyPr spcFirstLastPara="1" wrap="square" lIns="91425" tIns="45700" rIns="91425" bIns="45700" anchor="t" anchorCtr="0">
            <a:noAutofit/>
          </a:bodyPr>
          <a:lstStyle/>
          <a:p>
            <a:pPr lvl="0" fontAlgn="base"/>
            <a:r>
              <a:rPr lang="en-GB"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Decide what you want to focus on</a:t>
            </a:r>
            <a:b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br>
            <a:r>
              <a:rPr lang="en-GB" sz="2400" dirty="0">
                <a:latin typeface="Calibri Light" panose="020F0302020204030204" pitchFamily="34" charset="0"/>
                <a:ea typeface="Times New Roman" panose="02020603050405020304" pitchFamily="18" charset="0"/>
                <a:cs typeface="Times New Roman" panose="02020603050405020304" pitchFamily="18" charset="0"/>
              </a:rPr>
              <a:t>Now you need to create your Plan. Follow the online instructions to choose 5 areas you want to focus on and then drag them into priority order.</a:t>
            </a:r>
            <a: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0000FF"/>
              </a:solidFill>
              <a:latin typeface="Calibri Light" panose="020F0302020204030204" pitchFamily="34" charset="0"/>
              <a:ea typeface="Times New Roman" panose="02020603050405020304" pitchFamily="18" charset="0"/>
              <a:cs typeface="Calibri Light" panose="020F0302020204030204" pitchFamily="34" charset="0"/>
            </a:endParaRPr>
          </a:p>
        </p:txBody>
      </p:sp>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6164166" y="882624"/>
            <a:ext cx="1183125" cy="0"/>
          </a:xfrm>
          <a:prstGeom prst="straightConnector1">
            <a:avLst/>
          </a:prstGeom>
          <a:noFill/>
          <a:ln w="76200" cap="rnd" cmpd="sng">
            <a:solidFill>
              <a:schemeClr val="accent4"/>
            </a:solidFill>
            <a:prstDash val="solid"/>
            <a:round/>
            <a:headEnd type="none" w="sm" len="sm"/>
            <a:tailEnd type="none" w="sm" len="sm"/>
          </a:ln>
        </p:spPr>
      </p:cxnSp>
      <p:sp>
        <p:nvSpPr>
          <p:cNvPr id="13" name="Google Shape;197;p8">
            <a:extLst>
              <a:ext uri="{FF2B5EF4-FFF2-40B4-BE49-F238E27FC236}">
                <a16:creationId xmlns:a16="http://schemas.microsoft.com/office/drawing/2014/main" id="{D817219D-071A-436E-867A-902B724ACCE6}"/>
              </a:ext>
            </a:extLst>
          </p:cNvPr>
          <p:cNvSpPr txBox="1"/>
          <p:nvPr/>
        </p:nvSpPr>
        <p:spPr>
          <a:xfrm>
            <a:off x="-67732" y="246849"/>
            <a:ext cx="7951051" cy="11402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Next step: making a plan</a:t>
            </a:r>
            <a:endParaRPr sz="5400" dirty="0"/>
          </a:p>
        </p:txBody>
      </p:sp>
      <p:pic>
        <p:nvPicPr>
          <p:cNvPr id="7" name="Picture 6">
            <a:extLst>
              <a:ext uri="{FF2B5EF4-FFF2-40B4-BE49-F238E27FC236}">
                <a16:creationId xmlns:a16="http://schemas.microsoft.com/office/drawing/2014/main" id="{895E48E5-444A-4E30-91CC-FD4B5F15FE1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7005" y="3429000"/>
            <a:ext cx="5557989" cy="3041710"/>
          </a:xfrm>
          <a:prstGeom prst="rect">
            <a:avLst/>
          </a:prstGeom>
          <a:noFill/>
          <a:ln>
            <a:noFill/>
          </a:ln>
        </p:spPr>
      </p:pic>
      <p:pic>
        <p:nvPicPr>
          <p:cNvPr id="21" name="MS900074799[1].wav">
            <a:hlinkClick r:id="" action="ppaction://media"/>
            <a:extLst>
              <a:ext uri="{FF2B5EF4-FFF2-40B4-BE49-F238E27FC236}">
                <a16:creationId xmlns:a16="http://schemas.microsoft.com/office/drawing/2014/main" id="{9CCCBB41-79A6-4978-991F-FD7622AD928C}"/>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7638" y="1364951"/>
            <a:ext cx="244475" cy="244475"/>
          </a:xfrm>
          <a:prstGeom prst="rect">
            <a:avLst/>
          </a:prstGeom>
        </p:spPr>
      </p:pic>
      <p:sp>
        <p:nvSpPr>
          <p:cNvPr id="22" name="Oval 21">
            <a:extLst>
              <a:ext uri="{FF2B5EF4-FFF2-40B4-BE49-F238E27FC236}">
                <a16:creationId xmlns:a16="http://schemas.microsoft.com/office/drawing/2014/main" id="{59001D1F-5207-40D4-8EC9-28AA7E496225}"/>
              </a:ext>
            </a:extLst>
          </p:cNvPr>
          <p:cNvSpPr/>
          <p:nvPr/>
        </p:nvSpPr>
        <p:spPr>
          <a:xfrm>
            <a:off x="9839576" y="572863"/>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BF7B1598-EC3B-468C-9F47-8CD1F5DE769B}"/>
              </a:ext>
            </a:extLst>
          </p:cNvPr>
          <p:cNvSpPr/>
          <p:nvPr/>
        </p:nvSpPr>
        <p:spPr>
          <a:xfrm>
            <a:off x="9839576" y="572863"/>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4" name="TextBox 23">
            <a:extLst>
              <a:ext uri="{FF2B5EF4-FFF2-40B4-BE49-F238E27FC236}">
                <a16:creationId xmlns:a16="http://schemas.microsoft.com/office/drawing/2014/main" id="{29615471-8DBA-47D4-9313-3DC3C710F4E7}"/>
              </a:ext>
            </a:extLst>
          </p:cNvPr>
          <p:cNvSpPr txBox="1"/>
          <p:nvPr/>
        </p:nvSpPr>
        <p:spPr>
          <a:xfrm>
            <a:off x="10105706" y="68807"/>
            <a:ext cx="1519968" cy="461665"/>
          </a:xfrm>
          <a:prstGeom prst="rect">
            <a:avLst/>
          </a:prstGeom>
          <a:noFill/>
        </p:spPr>
        <p:txBody>
          <a:bodyPr wrap="none" rtlCol="0">
            <a:spAutoFit/>
          </a:bodyPr>
          <a:lstStyle/>
          <a:p>
            <a:pPr algn="ctr"/>
            <a:r>
              <a:rPr lang="en-GB" sz="2400" dirty="0"/>
              <a:t>2 minutes</a:t>
            </a:r>
          </a:p>
        </p:txBody>
      </p:sp>
    </p:spTree>
    <p:extLst>
      <p:ext uri="{BB962C8B-B14F-4D97-AF65-F5344CB8AC3E}">
        <p14:creationId xmlns:p14="http://schemas.microsoft.com/office/powerpoint/2010/main" val="3229491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20000"/>
                                        <p:tgtEl>
                                          <p:spTgt spid="23"/>
                                        </p:tgtEl>
                                      </p:cBhvr>
                                    </p:animEffect>
                                  </p:childTnLst>
                                </p:cTn>
                              </p:par>
                            </p:childTnLst>
                          </p:cTn>
                        </p:par>
                        <p:par>
                          <p:cTn id="8" fill="hold">
                            <p:stCondLst>
                              <p:cond delay="120000"/>
                            </p:stCondLst>
                            <p:childTnLst>
                              <p:par>
                                <p:cTn id="9" presetID="1" presetClass="mediacall" presetSubtype="0" fill="hold" nodeType="afterEffect">
                                  <p:stCondLst>
                                    <p:cond delay="0"/>
                                  </p:stCondLst>
                                  <p:childTnLst>
                                    <p:cmd type="call" cmd="playFrom(0.0)">
                                      <p:cBhvr>
                                        <p:cTn id="10" dur="2178" fill="hold"/>
                                        <p:tgtEl>
                                          <p:spTgt spid="21"/>
                                        </p:tgtEl>
                                      </p:cBhvr>
                                    </p:cmd>
                                  </p:childTnLst>
                                </p:cTn>
                              </p:par>
                            </p:childTnLst>
                          </p:cTn>
                        </p:par>
                      </p:childTnLst>
                    </p:cTn>
                  </p:par>
                </p:childTnLst>
              </p:cTn>
              <p:nextCondLst>
                <p:cond evt="onClick" delay="0">
                  <p:tgtEl>
                    <p:spTgt spid="2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5873" y="1482445"/>
            <a:ext cx="7951050" cy="1020338"/>
          </a:xfrm>
          <a:prstGeom prst="rect">
            <a:avLst/>
          </a:prstGeom>
          <a:noFill/>
          <a:ln>
            <a:noFill/>
          </a:ln>
        </p:spPr>
        <p:txBody>
          <a:bodyPr spcFirstLastPara="1" wrap="square" lIns="91425" tIns="45700" rIns="91425" bIns="45700" anchor="t" anchorCtr="0">
            <a:noAutofit/>
          </a:bodyPr>
          <a:lstStyle/>
          <a:p>
            <a:r>
              <a:rPr lang="en-GB"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Set your objectives</a:t>
            </a: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a:p>
            <a:pPr lvl="0" eaLnBrk="0" fontAlgn="base" hangingPunct="0">
              <a:spcBef>
                <a:spcPct val="0"/>
              </a:spcBef>
              <a:spcAft>
                <a:spcPct val="0"/>
              </a:spcAft>
              <a:buClrTx/>
            </a:pP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Now you have decided what you want to work on, what are you going to do to improve?</a:t>
            </a:r>
            <a:endParaRPr lang="en-GB" altLang="en-US" sz="4000" dirty="0">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A0D5AD3D-C0B6-4BE3-A4D0-5BC3B2E41472}"/>
              </a:ext>
            </a:extLst>
          </p:cNvPr>
          <p:cNvSpPr/>
          <p:nvPr/>
        </p:nvSpPr>
        <p:spPr>
          <a:xfrm>
            <a:off x="405873" y="3012053"/>
            <a:ext cx="11155717" cy="3416320"/>
          </a:xfrm>
          <a:prstGeom prst="rect">
            <a:avLst/>
          </a:prstGeom>
        </p:spPr>
        <p:txBody>
          <a:bodyPr wrap="square">
            <a:spAutoFit/>
          </a:bodyPr>
          <a:lstStyle/>
          <a:p>
            <a:r>
              <a:rPr lang="en-GB" altLang="en-US" sz="2400" dirty="0">
                <a:solidFill>
                  <a:srgbClr val="0000FF"/>
                </a:solidFill>
                <a:latin typeface="Calibri" panose="020F0502020204030204" pitchFamily="34" charset="0"/>
                <a:cs typeface="Calibri Light" panose="020F0302020204030204" pitchFamily="34" charset="0"/>
              </a:rPr>
              <a:t>What does a good objective look like?</a:t>
            </a:r>
          </a:p>
          <a:p>
            <a:endParaRPr lang="en-GB" altLang="en-US" sz="2400" dirty="0">
              <a:solidFill>
                <a:srgbClr val="0000FF"/>
              </a:solidFill>
              <a:latin typeface="Calibri Light" panose="020F0302020204030204" pitchFamily="34" charset="0"/>
              <a:cs typeface="Calibri Light" panose="020F0302020204030204" pitchFamily="34" charset="0"/>
            </a:endParaRPr>
          </a:p>
          <a:p>
            <a:r>
              <a:rPr lang="en-GB" altLang="en-US" sz="2400" dirty="0">
                <a:solidFill>
                  <a:schemeClr val="tx1"/>
                </a:solidFill>
                <a:latin typeface="Calibri Light" panose="020F0302020204030204" pitchFamily="34" charset="0"/>
                <a:cs typeface="Calibri Light" panose="020F0302020204030204" pitchFamily="34" charset="0"/>
              </a:rPr>
              <a:t>For a student that wanted to find out about university:</a:t>
            </a:r>
          </a:p>
          <a:p>
            <a:endParaRPr lang="en-GB" altLang="en-US" sz="2400" dirty="0">
              <a:solidFill>
                <a:srgbClr val="0000FF"/>
              </a:solidFill>
              <a:latin typeface="Calibri Light" panose="020F0302020204030204" pitchFamily="34" charset="0"/>
              <a:cs typeface="Calibri Light" panose="020F0302020204030204" pitchFamily="34" charset="0"/>
            </a:endParaRPr>
          </a:p>
          <a:p>
            <a:pPr fontAlgn="base"/>
            <a:r>
              <a:rPr lang="en-GB" sz="2400" dirty="0">
                <a:latin typeface="Calibri Light" panose="020F0302020204030204" pitchFamily="34" charset="0"/>
                <a:cs typeface="Calibri Light" panose="020F0302020204030204" pitchFamily="34" charset="0"/>
              </a:rPr>
              <a:t>	I will </a:t>
            </a:r>
            <a:r>
              <a:rPr lang="en-US" sz="2400" dirty="0">
                <a:latin typeface="Calibri Light" panose="020F0302020204030204" pitchFamily="34" charset="0"/>
                <a:cs typeface="Calibri Light" panose="020F0302020204030204" pitchFamily="34" charset="0"/>
              </a:rPr>
              <a:t>pick one university and research three courses I think sound interesting</a:t>
            </a:r>
          </a:p>
          <a:p>
            <a:pPr fontAlgn="base"/>
            <a:endParaRPr lang="en-GB" sz="2400" dirty="0">
              <a:solidFill>
                <a:schemeClr val="tx1"/>
              </a:solidFill>
              <a:latin typeface="Calibri Light" panose="020F0302020204030204" pitchFamily="34" charset="0"/>
              <a:cs typeface="Calibri Light" panose="020F0302020204030204" pitchFamily="34" charset="0"/>
            </a:endParaRPr>
          </a:p>
          <a:p>
            <a:pPr fontAlgn="base"/>
            <a:r>
              <a:rPr lang="en-GB" sz="2400" dirty="0">
                <a:solidFill>
                  <a:schemeClr val="tx1"/>
                </a:solidFill>
                <a:latin typeface="Calibri Light" panose="020F0302020204030204" pitchFamily="34" charset="0"/>
                <a:cs typeface="Calibri Light" panose="020F0302020204030204" pitchFamily="34" charset="0"/>
              </a:rPr>
              <a:t>	I will do some research into university</a:t>
            </a:r>
          </a:p>
          <a:p>
            <a:pPr fontAlgn="base"/>
            <a:endParaRPr lang="en-GB" sz="2400" dirty="0">
              <a:solidFill>
                <a:schemeClr val="tx1"/>
              </a:solidFill>
              <a:latin typeface="Calibri Light" panose="020F0302020204030204" pitchFamily="34" charset="0"/>
              <a:cs typeface="Calibri Light" panose="020F0302020204030204" pitchFamily="34" charset="0"/>
            </a:endParaRPr>
          </a:p>
          <a:p>
            <a:pPr fontAlgn="base"/>
            <a:r>
              <a:rPr lang="en-GB" sz="2400" dirty="0">
                <a:solidFill>
                  <a:schemeClr val="tx1"/>
                </a:solidFill>
                <a:latin typeface="Calibri Light" panose="020F0302020204030204" pitchFamily="34" charset="0"/>
                <a:cs typeface="Calibri Light" panose="020F0302020204030204" pitchFamily="34" charset="0"/>
              </a:rPr>
              <a:t>	I will go to university</a:t>
            </a:r>
          </a:p>
        </p:txBody>
      </p:sp>
      <p:pic>
        <p:nvPicPr>
          <p:cNvPr id="1032" name="Picture 8" descr="See the source image">
            <a:extLst>
              <a:ext uri="{FF2B5EF4-FFF2-40B4-BE49-F238E27FC236}">
                <a16:creationId xmlns:a16="http://schemas.microsoft.com/office/drawing/2014/main" id="{3B187492-CA33-458F-9098-DB8BA79982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84" t="1495" r="34013" b="-1228"/>
          <a:stretch/>
        </p:blipFill>
        <p:spPr bwMode="auto">
          <a:xfrm>
            <a:off x="603543" y="5112693"/>
            <a:ext cx="545689" cy="6277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See the source image">
            <a:extLst>
              <a:ext uri="{FF2B5EF4-FFF2-40B4-BE49-F238E27FC236}">
                <a16:creationId xmlns:a16="http://schemas.microsoft.com/office/drawing/2014/main" id="{023DBFD5-9D94-4D32-B286-E03655FE90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499" t="-5392" b="-5041"/>
          <a:stretch/>
        </p:blipFill>
        <p:spPr bwMode="auto">
          <a:xfrm>
            <a:off x="624174" y="5893250"/>
            <a:ext cx="504426" cy="6426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8" descr="See the source image">
            <a:extLst>
              <a:ext uri="{FF2B5EF4-FFF2-40B4-BE49-F238E27FC236}">
                <a16:creationId xmlns:a16="http://schemas.microsoft.com/office/drawing/2014/main" id="{4143152A-4F2A-4CBB-99FD-A9A6AFAB99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6499" b="267"/>
          <a:stretch/>
        </p:blipFill>
        <p:spPr bwMode="auto">
          <a:xfrm>
            <a:off x="603544" y="4332137"/>
            <a:ext cx="545688" cy="62779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7" name="Google Shape;203;p10">
            <a:extLst>
              <a:ext uri="{FF2B5EF4-FFF2-40B4-BE49-F238E27FC236}">
                <a16:creationId xmlns:a16="http://schemas.microsoft.com/office/drawing/2014/main" id="{A3C31E44-87B2-1842-8DEA-00E404A1A810}"/>
              </a:ext>
            </a:extLst>
          </p:cNvPr>
          <p:cNvCxnSpPr>
            <a:cxnSpLocks/>
          </p:cNvCxnSpPr>
          <p:nvPr/>
        </p:nvCxnSpPr>
        <p:spPr>
          <a:xfrm>
            <a:off x="6164166" y="882624"/>
            <a:ext cx="1183125" cy="0"/>
          </a:xfrm>
          <a:prstGeom prst="straightConnector1">
            <a:avLst/>
          </a:prstGeom>
          <a:noFill/>
          <a:ln w="76200" cap="rnd" cmpd="sng">
            <a:solidFill>
              <a:schemeClr val="accent4"/>
            </a:solidFill>
            <a:prstDash val="solid"/>
            <a:round/>
            <a:headEnd type="none" w="sm" len="sm"/>
            <a:tailEnd type="none" w="sm" len="sm"/>
          </a:ln>
        </p:spPr>
      </p:cxnSp>
      <p:sp>
        <p:nvSpPr>
          <p:cNvPr id="18" name="Google Shape;197;p8">
            <a:extLst>
              <a:ext uri="{FF2B5EF4-FFF2-40B4-BE49-F238E27FC236}">
                <a16:creationId xmlns:a16="http://schemas.microsoft.com/office/drawing/2014/main" id="{29756151-4C26-F748-AED3-516E6E72071A}"/>
              </a:ext>
            </a:extLst>
          </p:cNvPr>
          <p:cNvSpPr txBox="1"/>
          <p:nvPr/>
        </p:nvSpPr>
        <p:spPr>
          <a:xfrm>
            <a:off x="-67732" y="246849"/>
            <a:ext cx="7951051" cy="11402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Next step: making a plan</a:t>
            </a:r>
            <a:endParaRPr sz="5400" dirty="0"/>
          </a:p>
        </p:txBody>
      </p:sp>
      <p:pic>
        <p:nvPicPr>
          <p:cNvPr id="13" name="MS900074799[1].wav">
            <a:hlinkClick r:id="" action="ppaction://media"/>
            <a:extLst>
              <a:ext uri="{FF2B5EF4-FFF2-40B4-BE49-F238E27FC236}">
                <a16:creationId xmlns:a16="http://schemas.microsoft.com/office/drawing/2014/main" id="{7B4D8482-B89D-3D46-A056-FCE4A2CA7019}"/>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4" name="Oval 13">
            <a:extLst>
              <a:ext uri="{FF2B5EF4-FFF2-40B4-BE49-F238E27FC236}">
                <a16:creationId xmlns:a16="http://schemas.microsoft.com/office/drawing/2014/main" id="{49B93BE4-678B-9F49-B4DA-561474B0C51B}"/>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ED127634-BC3C-1E4F-A809-D9BF93ECC6F6}"/>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0" name="TextBox 19">
            <a:extLst>
              <a:ext uri="{FF2B5EF4-FFF2-40B4-BE49-F238E27FC236}">
                <a16:creationId xmlns:a16="http://schemas.microsoft.com/office/drawing/2014/main" id="{B51F9ECF-33C3-FC49-87E7-5BF19FCB9878}"/>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1263223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300000"/>
                                        <p:tgtEl>
                                          <p:spTgt spid="19"/>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3"/>
                                        </p:tgtEl>
                                      </p:cBhvr>
                                    </p:cmd>
                                  </p:childTnLst>
                                </p:cTn>
                              </p:par>
                            </p:childTnLst>
                          </p:cTn>
                        </p:par>
                      </p:childTnLst>
                    </p:cTn>
                  </p:par>
                </p:childTnLst>
              </p:cTn>
              <p:nextCondLst>
                <p:cond evt="onClick" delay="0">
                  <p:tgtEl>
                    <p:spTgt spid="14"/>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377493" y="1449584"/>
            <a:ext cx="7951050" cy="1020338"/>
          </a:xfrm>
          <a:prstGeom prst="rect">
            <a:avLst/>
          </a:prstGeom>
          <a:noFill/>
          <a:ln>
            <a:noFill/>
          </a:ln>
        </p:spPr>
        <p:txBody>
          <a:bodyPr spcFirstLastPara="1" wrap="square" lIns="91425" tIns="45700" rIns="91425" bIns="45700" anchor="t" anchorCtr="0">
            <a:noAutofit/>
          </a:bodyPr>
          <a:lstStyle/>
          <a:p>
            <a:pPr lvl="0">
              <a:buClrTx/>
            </a:pPr>
            <a:r>
              <a:rPr lang="en-GB" altLang="en-US"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Find some activities and online resources</a:t>
            </a:r>
          </a:p>
          <a:p>
            <a:pPr lvl="0">
              <a:buClrTx/>
            </a:pPr>
            <a:br>
              <a:rPr lang="en-GB" altLang="en-US"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Now you have written your objectives, it</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s time to start finding some help to achieve them! </a:t>
            </a:r>
          </a:p>
          <a:p>
            <a:pPr lvl="0">
              <a:buClrTx/>
            </a:pP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a:p>
            <a:pPr>
              <a:buClrTx/>
            </a:pP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Look through the suggested school activities,</a:t>
            </a:r>
            <a:b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resources and websites, and click to </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Add to</a:t>
            </a:r>
            <a:b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your plan</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 any you think look suitable.</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 </a:t>
            </a:r>
            <a:endParaRPr lang="en-GB" altLang="en-US" sz="4000" dirty="0">
              <a:solidFill>
                <a:schemeClr val="tx1"/>
              </a:solidFill>
              <a:latin typeface="Arial" panose="020B0604020202020204" pitchFamily="34" charset="0"/>
            </a:endParaRPr>
          </a:p>
          <a:p>
            <a:pPr lvl="0">
              <a:buClrTx/>
            </a:pP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p:txBody>
      </p:sp>
      <p:pic>
        <p:nvPicPr>
          <p:cNvPr id="3" name="Picture 2">
            <a:extLst>
              <a:ext uri="{FF2B5EF4-FFF2-40B4-BE49-F238E27FC236}">
                <a16:creationId xmlns:a16="http://schemas.microsoft.com/office/drawing/2014/main" id="{8596C138-35FF-4479-A120-FCF1E5EC7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582" y="3345499"/>
            <a:ext cx="5550255" cy="26450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60D424F-889B-4072-92A6-478B2956A5CC}"/>
              </a:ext>
            </a:extLst>
          </p:cNvPr>
          <p:cNvSpPr/>
          <p:nvPr/>
        </p:nvSpPr>
        <p:spPr>
          <a:xfrm>
            <a:off x="545745" y="5403400"/>
            <a:ext cx="2647071" cy="958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dirty="0">
                <a:solidFill>
                  <a:schemeClr val="tx1"/>
                </a:solidFill>
              </a:rPr>
              <a:t>Full programme only</a:t>
            </a:r>
          </a:p>
        </p:txBody>
      </p:sp>
      <p:cxnSp>
        <p:nvCxnSpPr>
          <p:cNvPr id="17" name="Google Shape;203;p10">
            <a:extLst>
              <a:ext uri="{FF2B5EF4-FFF2-40B4-BE49-F238E27FC236}">
                <a16:creationId xmlns:a16="http://schemas.microsoft.com/office/drawing/2014/main" id="{42E59932-4E4F-BA4C-AD6F-082F37CE74D6}"/>
              </a:ext>
            </a:extLst>
          </p:cNvPr>
          <p:cNvCxnSpPr>
            <a:cxnSpLocks/>
          </p:cNvCxnSpPr>
          <p:nvPr/>
        </p:nvCxnSpPr>
        <p:spPr>
          <a:xfrm>
            <a:off x="6520575" y="882624"/>
            <a:ext cx="2536135" cy="0"/>
          </a:xfrm>
          <a:prstGeom prst="straightConnector1">
            <a:avLst/>
          </a:prstGeom>
          <a:noFill/>
          <a:ln w="76200" cap="rnd" cmpd="sng">
            <a:solidFill>
              <a:schemeClr val="accent4"/>
            </a:solidFill>
            <a:prstDash val="solid"/>
            <a:round/>
            <a:headEnd type="none" w="sm" len="sm"/>
            <a:tailEnd type="none" w="sm" len="sm"/>
          </a:ln>
        </p:spPr>
      </p:cxnSp>
      <p:sp>
        <p:nvSpPr>
          <p:cNvPr id="18" name="Google Shape;197;p8">
            <a:extLst>
              <a:ext uri="{FF2B5EF4-FFF2-40B4-BE49-F238E27FC236}">
                <a16:creationId xmlns:a16="http://schemas.microsoft.com/office/drawing/2014/main" id="{F58E5660-B373-F24A-9242-FC417A9A35DE}"/>
              </a:ext>
            </a:extLst>
          </p:cNvPr>
          <p:cNvSpPr txBox="1"/>
          <p:nvPr/>
        </p:nvSpPr>
        <p:spPr>
          <a:xfrm>
            <a:off x="377493" y="246849"/>
            <a:ext cx="9414932"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Finally, choose some resources</a:t>
            </a:r>
            <a:endParaRPr sz="5400" dirty="0"/>
          </a:p>
        </p:txBody>
      </p:sp>
      <p:pic>
        <p:nvPicPr>
          <p:cNvPr id="13" name="MS900074799[1].wav">
            <a:hlinkClick r:id="" action="ppaction://media"/>
            <a:extLst>
              <a:ext uri="{FF2B5EF4-FFF2-40B4-BE49-F238E27FC236}">
                <a16:creationId xmlns:a16="http://schemas.microsoft.com/office/drawing/2014/main" id="{E38A541C-3819-B84E-9C54-99B3FD2C7E67}"/>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4" name="Oval 13">
            <a:extLst>
              <a:ext uri="{FF2B5EF4-FFF2-40B4-BE49-F238E27FC236}">
                <a16:creationId xmlns:a16="http://schemas.microsoft.com/office/drawing/2014/main" id="{DC6E3F86-3DA4-1444-B222-1896E5EEB47A}"/>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8440F0A7-ABB7-9B49-82B0-0A68D5648B46}"/>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0" name="TextBox 19">
            <a:extLst>
              <a:ext uri="{FF2B5EF4-FFF2-40B4-BE49-F238E27FC236}">
                <a16:creationId xmlns:a16="http://schemas.microsoft.com/office/drawing/2014/main" id="{C01A1077-566F-5744-BE3D-94BE28039AFB}"/>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4086488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300000"/>
                                        <p:tgtEl>
                                          <p:spTgt spid="19"/>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3"/>
                                        </p:tgtEl>
                                      </p:cBhvr>
                                    </p:cmd>
                                  </p:childTnLst>
                                </p:cTn>
                              </p:par>
                            </p:childTnLst>
                          </p:cTn>
                        </p:par>
                      </p:childTnLst>
                    </p:cTn>
                  </p:par>
                </p:childTnLst>
              </p:cTn>
              <p:nextCondLst>
                <p:cond evt="onClick" delay="0">
                  <p:tgtEl>
                    <p:spTgt spid="14"/>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0">
            <a:extLst>
              <a:ext uri="{FF2B5EF4-FFF2-40B4-BE49-F238E27FC236}">
                <a16:creationId xmlns:a16="http://schemas.microsoft.com/office/drawing/2014/main" id="{4CFD0553-F2A6-41A8-A5AA-084C8A6BCA95}"/>
              </a:ext>
            </a:extLst>
          </p:cNvPr>
          <p:cNvSpPr txBox="1">
            <a:spLocks/>
          </p:cNvSpPr>
          <p:nvPr/>
        </p:nvSpPr>
        <p:spPr>
          <a:xfrm>
            <a:off x="496132" y="1490673"/>
            <a:ext cx="1581300" cy="906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2400"/>
            </a:pPr>
            <a:r>
              <a:rPr lang="en-US" sz="2400" dirty="0">
                <a:latin typeface="Calibri"/>
                <a:ea typeface="Calibri"/>
                <a:cs typeface="Calibri"/>
                <a:sym typeface="Calibri"/>
              </a:rPr>
              <a:t>This is going to be </a:t>
            </a:r>
            <a:r>
              <a:rPr lang="en-US" sz="2400" b="1" dirty="0">
                <a:latin typeface="Calibri"/>
                <a:ea typeface="Calibri"/>
                <a:cs typeface="Calibri"/>
                <a:sym typeface="Calibri"/>
              </a:rPr>
              <a:t>FUN!</a:t>
            </a:r>
            <a:endParaRPr lang="en-US" dirty="0"/>
          </a:p>
        </p:txBody>
      </p:sp>
      <p:sp>
        <p:nvSpPr>
          <p:cNvPr id="6" name="Google Shape;224;p20">
            <a:extLst>
              <a:ext uri="{FF2B5EF4-FFF2-40B4-BE49-F238E27FC236}">
                <a16:creationId xmlns:a16="http://schemas.microsoft.com/office/drawing/2014/main" id="{76FC8547-43C0-45E4-8F03-26A80C680634}"/>
              </a:ext>
            </a:extLst>
          </p:cNvPr>
          <p:cNvSpPr txBox="1"/>
          <p:nvPr/>
        </p:nvSpPr>
        <p:spPr>
          <a:xfrm>
            <a:off x="348410" y="339329"/>
            <a:ext cx="1815113" cy="102494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FA1E44"/>
              </a:solidFill>
              <a:latin typeface="Calibri"/>
              <a:ea typeface="Calibri"/>
              <a:cs typeface="Calibri"/>
              <a:sym typeface="Calibri"/>
            </a:endParaRPr>
          </a:p>
        </p:txBody>
      </p:sp>
      <p:sp>
        <p:nvSpPr>
          <p:cNvPr id="7" name="Google Shape;225;p20">
            <a:extLst>
              <a:ext uri="{FF2B5EF4-FFF2-40B4-BE49-F238E27FC236}">
                <a16:creationId xmlns:a16="http://schemas.microsoft.com/office/drawing/2014/main" id="{23CA3716-7B5A-4897-B52F-CBB417EB0807}"/>
              </a:ext>
            </a:extLst>
          </p:cNvPr>
          <p:cNvSpPr txBox="1"/>
          <p:nvPr/>
        </p:nvSpPr>
        <p:spPr>
          <a:xfrm>
            <a:off x="1702128" y="5673058"/>
            <a:ext cx="5328000" cy="5211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4472C4"/>
              </a:buClr>
              <a:buSzPts val="2800"/>
              <a:buFont typeface="Arial"/>
              <a:buNone/>
            </a:pPr>
            <a:r>
              <a:rPr lang="en-US" sz="2400" b="0" i="0" u="none" strike="noStrike" cap="none" dirty="0">
                <a:solidFill>
                  <a:srgbClr val="000000"/>
                </a:solidFill>
                <a:latin typeface="Calibri"/>
                <a:ea typeface="Calibri"/>
                <a:cs typeface="Calibri"/>
                <a:sym typeface="Calibri"/>
              </a:rPr>
              <a:t>This is really hard… </a:t>
            </a:r>
            <a:r>
              <a:rPr lang="en-US" sz="2400" b="1" i="0" u="none" strike="noStrike" cap="none" dirty="0">
                <a:solidFill>
                  <a:schemeClr val="accent2"/>
                </a:solidFill>
                <a:latin typeface="Calibri"/>
                <a:ea typeface="Calibri"/>
                <a:cs typeface="Calibri"/>
                <a:sym typeface="Calibri"/>
              </a:rPr>
              <a:t>I can’t do this!</a:t>
            </a:r>
            <a:endParaRPr sz="2400" b="0" i="0" u="none" strike="noStrike" cap="none" dirty="0">
              <a:solidFill>
                <a:srgbClr val="000000"/>
              </a:solidFill>
              <a:latin typeface="Arial"/>
              <a:ea typeface="Arial"/>
              <a:cs typeface="Arial"/>
              <a:sym typeface="Arial"/>
            </a:endParaRPr>
          </a:p>
        </p:txBody>
      </p:sp>
      <p:sp>
        <p:nvSpPr>
          <p:cNvPr id="8" name="Google Shape;226;p20">
            <a:extLst>
              <a:ext uri="{FF2B5EF4-FFF2-40B4-BE49-F238E27FC236}">
                <a16:creationId xmlns:a16="http://schemas.microsoft.com/office/drawing/2014/main" id="{531BBF6E-544F-41CD-8870-C1E1F138FBE2}"/>
              </a:ext>
            </a:extLst>
          </p:cNvPr>
          <p:cNvSpPr txBox="1"/>
          <p:nvPr/>
        </p:nvSpPr>
        <p:spPr>
          <a:xfrm rot="-1622471">
            <a:off x="6155486" y="4290982"/>
            <a:ext cx="2873760" cy="495889"/>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4472C4"/>
              </a:buClr>
              <a:buSzPts val="2400"/>
              <a:buFont typeface="Arial"/>
              <a:buNone/>
            </a:pPr>
            <a:r>
              <a:rPr lang="en-US" sz="2400" b="0" i="0" u="none" strike="noStrike" cap="none">
                <a:solidFill>
                  <a:srgbClr val="000000"/>
                </a:solidFill>
                <a:latin typeface="Calibri"/>
                <a:ea typeface="Calibri"/>
                <a:cs typeface="Calibri"/>
                <a:sym typeface="Calibri"/>
              </a:rPr>
              <a:t>OK, getting there, with a bit of help…..</a:t>
            </a:r>
            <a:endParaRPr sz="2400" b="0" i="0" u="none" strike="noStrike" cap="none">
              <a:solidFill>
                <a:srgbClr val="000000"/>
              </a:solidFill>
              <a:latin typeface="Calibri"/>
              <a:ea typeface="Calibri"/>
              <a:cs typeface="Calibri"/>
              <a:sym typeface="Calibri"/>
            </a:endParaRPr>
          </a:p>
        </p:txBody>
      </p:sp>
      <p:sp>
        <p:nvSpPr>
          <p:cNvPr id="9" name="Google Shape;227;p20">
            <a:extLst>
              <a:ext uri="{FF2B5EF4-FFF2-40B4-BE49-F238E27FC236}">
                <a16:creationId xmlns:a16="http://schemas.microsoft.com/office/drawing/2014/main" id="{049B3D82-0E4B-4918-AF79-9F37545E28E8}"/>
              </a:ext>
            </a:extLst>
          </p:cNvPr>
          <p:cNvSpPr txBox="1"/>
          <p:nvPr/>
        </p:nvSpPr>
        <p:spPr>
          <a:xfrm>
            <a:off x="8869384" y="4939645"/>
            <a:ext cx="3101363" cy="4734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4472C4"/>
              </a:buClr>
              <a:buSzPts val="4400"/>
              <a:buFont typeface="Arial"/>
              <a:buNone/>
            </a:pPr>
            <a:r>
              <a:rPr lang="en-US" sz="4400" b="0" i="0" u="none" strike="noStrike" cap="none">
                <a:solidFill>
                  <a:srgbClr val="000000"/>
                </a:solidFill>
                <a:latin typeface="Calibri"/>
                <a:ea typeface="Calibri"/>
                <a:cs typeface="Calibri"/>
                <a:sym typeface="Calibri"/>
              </a:rPr>
              <a:t>Smashed it!</a:t>
            </a:r>
            <a:endParaRPr sz="4400" b="0" i="0" u="none" strike="noStrike" cap="none">
              <a:solidFill>
                <a:srgbClr val="000000"/>
              </a:solidFill>
              <a:latin typeface="Calibri"/>
              <a:ea typeface="Calibri"/>
              <a:cs typeface="Calibri"/>
              <a:sym typeface="Calibri"/>
            </a:endParaRPr>
          </a:p>
        </p:txBody>
      </p:sp>
      <p:sp>
        <p:nvSpPr>
          <p:cNvPr id="10" name="Google Shape;228;p20">
            <a:extLst>
              <a:ext uri="{FF2B5EF4-FFF2-40B4-BE49-F238E27FC236}">
                <a16:creationId xmlns:a16="http://schemas.microsoft.com/office/drawing/2014/main" id="{ADB03E7E-E80B-49E2-B6F8-F7A8211925EE}"/>
              </a:ext>
            </a:extLst>
          </p:cNvPr>
          <p:cNvSpPr/>
          <p:nvPr/>
        </p:nvSpPr>
        <p:spPr>
          <a:xfrm>
            <a:off x="618461" y="2648542"/>
            <a:ext cx="9245600" cy="2980787"/>
          </a:xfrm>
          <a:custGeom>
            <a:avLst/>
            <a:gdLst/>
            <a:ahLst/>
            <a:cxnLst/>
            <a:rect l="l" t="t" r="r" b="b"/>
            <a:pathLst>
              <a:path w="9245600" h="2980787" extrusionOk="0">
                <a:moveTo>
                  <a:pt x="0" y="948266"/>
                </a:moveTo>
                <a:cubicBezTo>
                  <a:pt x="507059" y="428977"/>
                  <a:pt x="1014119" y="-90312"/>
                  <a:pt x="1569156" y="248355"/>
                </a:cubicBezTo>
                <a:cubicBezTo>
                  <a:pt x="2124193" y="587022"/>
                  <a:pt x="2050815" y="3021658"/>
                  <a:pt x="3330222" y="2980266"/>
                </a:cubicBezTo>
                <a:cubicBezTo>
                  <a:pt x="4609629" y="2938874"/>
                  <a:pt x="9245600" y="0"/>
                  <a:pt x="9245600" y="0"/>
                </a:cubicBezTo>
                <a:lnTo>
                  <a:pt x="9245600" y="0"/>
                </a:lnTo>
              </a:path>
            </a:pathLst>
          </a:cu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1" name="Google Shape;229;p20">
            <a:extLst>
              <a:ext uri="{FF2B5EF4-FFF2-40B4-BE49-F238E27FC236}">
                <a16:creationId xmlns:a16="http://schemas.microsoft.com/office/drawing/2014/main" id="{8EE8F47D-4243-4D7C-A4E5-015B79FD438E}"/>
              </a:ext>
            </a:extLst>
          </p:cNvPr>
          <p:cNvCxnSpPr/>
          <p:nvPr/>
        </p:nvCxnSpPr>
        <p:spPr>
          <a:xfrm>
            <a:off x="8308963" y="1223300"/>
            <a:ext cx="2213700" cy="0"/>
          </a:xfrm>
          <a:prstGeom prst="straightConnector1">
            <a:avLst/>
          </a:prstGeom>
          <a:noFill/>
          <a:ln w="76200" cap="rnd" cmpd="sng">
            <a:solidFill>
              <a:schemeClr val="accent4"/>
            </a:solidFill>
            <a:prstDash val="solid"/>
            <a:round/>
            <a:headEnd type="none" w="sm" len="sm"/>
            <a:tailEnd type="none" w="sm" len="sm"/>
          </a:ln>
        </p:spPr>
      </p:cxnSp>
      <p:sp>
        <p:nvSpPr>
          <p:cNvPr id="12" name="Google Shape;230;p20">
            <a:extLst>
              <a:ext uri="{FF2B5EF4-FFF2-40B4-BE49-F238E27FC236}">
                <a16:creationId xmlns:a16="http://schemas.microsoft.com/office/drawing/2014/main" id="{628B7F83-2261-4803-A096-01663EE5D506}"/>
              </a:ext>
            </a:extLst>
          </p:cNvPr>
          <p:cNvSpPr txBox="1"/>
          <p:nvPr/>
        </p:nvSpPr>
        <p:spPr>
          <a:xfrm>
            <a:off x="368304" y="281650"/>
            <a:ext cx="11862546" cy="1140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Arial"/>
              <a:buNone/>
            </a:pPr>
            <a:r>
              <a:rPr lang="en-US" sz="3600" b="0" i="0" u="none" strike="noStrike" cap="none" dirty="0">
                <a:solidFill>
                  <a:schemeClr val="dk1"/>
                </a:solidFill>
                <a:latin typeface="Calibri"/>
                <a:ea typeface="Calibri"/>
                <a:cs typeface="Calibri"/>
                <a:sym typeface="Calibri"/>
              </a:rPr>
              <a:t>Be warned: getting good at self-development isn’t easy…</a:t>
            </a:r>
            <a:endParaRPr sz="36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4000"/>
              <a:buFont typeface="Arial"/>
              <a:buNone/>
            </a:pPr>
            <a:r>
              <a:rPr lang="en-US" sz="3600" b="0" i="0" u="none" strike="noStrike" cap="none" dirty="0">
                <a:solidFill>
                  <a:schemeClr val="dk1"/>
                </a:solidFill>
                <a:latin typeface="Calibri"/>
                <a:ea typeface="Calibri"/>
                <a:cs typeface="Calibri"/>
                <a:sym typeface="Calibri"/>
              </a:rPr>
              <a:t>It feels like developing any new skill – like riding a bike</a:t>
            </a:r>
            <a:endParaRPr sz="3600" b="0" i="0" u="none" strike="noStrike" cap="none" dirty="0">
              <a:solidFill>
                <a:schemeClr val="dk1"/>
              </a:solidFill>
              <a:latin typeface="Calibri"/>
              <a:ea typeface="Calibri"/>
              <a:cs typeface="Calibri"/>
              <a:sym typeface="Calibri"/>
            </a:endParaRPr>
          </a:p>
        </p:txBody>
      </p:sp>
      <p:sp>
        <p:nvSpPr>
          <p:cNvPr id="13" name="Google Shape;231;p20">
            <a:extLst>
              <a:ext uri="{FF2B5EF4-FFF2-40B4-BE49-F238E27FC236}">
                <a16:creationId xmlns:a16="http://schemas.microsoft.com/office/drawing/2014/main" id="{720A4400-D36D-405F-BA6D-A25481FB0502}"/>
              </a:ext>
            </a:extLst>
          </p:cNvPr>
          <p:cNvSpPr txBox="1"/>
          <p:nvPr/>
        </p:nvSpPr>
        <p:spPr>
          <a:xfrm rot="-527498">
            <a:off x="2647118" y="1876855"/>
            <a:ext cx="2241536" cy="905866"/>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Oh no... This wasn’t the plan…</a:t>
            </a:r>
            <a:endParaRPr sz="2400" b="1" i="0" u="none" strike="noStrike" cap="none">
              <a:solidFill>
                <a:schemeClr val="dk1"/>
              </a:solidFill>
              <a:latin typeface="Calibri"/>
              <a:ea typeface="Calibri"/>
              <a:cs typeface="Calibri"/>
              <a:sym typeface="Calibri"/>
            </a:endParaRPr>
          </a:p>
        </p:txBody>
      </p:sp>
      <p:pic>
        <p:nvPicPr>
          <p:cNvPr id="14" name="Google Shape;232;p20">
            <a:extLst>
              <a:ext uri="{FF2B5EF4-FFF2-40B4-BE49-F238E27FC236}">
                <a16:creationId xmlns:a16="http://schemas.microsoft.com/office/drawing/2014/main" id="{47CD5E05-4E32-4567-9A8B-18F45C604090}"/>
              </a:ext>
            </a:extLst>
          </p:cNvPr>
          <p:cNvPicPr preferRelativeResize="0"/>
          <p:nvPr/>
        </p:nvPicPr>
        <p:blipFill rotWithShape="1">
          <a:blip r:embed="rId3">
            <a:alphaModFix/>
          </a:blip>
          <a:srcRect/>
          <a:stretch/>
        </p:blipFill>
        <p:spPr>
          <a:xfrm>
            <a:off x="503768" y="3579455"/>
            <a:ext cx="1512048" cy="1499952"/>
          </a:xfrm>
          <a:prstGeom prst="rect">
            <a:avLst/>
          </a:prstGeom>
          <a:noFill/>
          <a:ln>
            <a:noFill/>
          </a:ln>
        </p:spPr>
      </p:pic>
      <p:pic>
        <p:nvPicPr>
          <p:cNvPr id="15" name="Google Shape;233;p20">
            <a:extLst>
              <a:ext uri="{FF2B5EF4-FFF2-40B4-BE49-F238E27FC236}">
                <a16:creationId xmlns:a16="http://schemas.microsoft.com/office/drawing/2014/main" id="{67EEE677-6EE3-4BD7-85EC-61A3DB67147F}"/>
              </a:ext>
            </a:extLst>
          </p:cNvPr>
          <p:cNvPicPr preferRelativeResize="0"/>
          <p:nvPr/>
        </p:nvPicPr>
        <p:blipFill rotWithShape="1">
          <a:blip r:embed="rId4">
            <a:alphaModFix/>
          </a:blip>
          <a:srcRect/>
          <a:stretch/>
        </p:blipFill>
        <p:spPr>
          <a:xfrm>
            <a:off x="2339800" y="2843787"/>
            <a:ext cx="3243223" cy="2235620"/>
          </a:xfrm>
          <a:prstGeom prst="rect">
            <a:avLst/>
          </a:prstGeom>
          <a:noFill/>
          <a:ln>
            <a:noFill/>
          </a:ln>
        </p:spPr>
      </p:pic>
      <p:pic>
        <p:nvPicPr>
          <p:cNvPr id="16" name="Google Shape;234;p20">
            <a:extLst>
              <a:ext uri="{FF2B5EF4-FFF2-40B4-BE49-F238E27FC236}">
                <a16:creationId xmlns:a16="http://schemas.microsoft.com/office/drawing/2014/main" id="{6F9EC21A-59CF-405D-878A-BC600EFC4476}"/>
              </a:ext>
            </a:extLst>
          </p:cNvPr>
          <p:cNvPicPr preferRelativeResize="0"/>
          <p:nvPr/>
        </p:nvPicPr>
        <p:blipFill rotWithShape="1">
          <a:blip r:embed="rId5">
            <a:alphaModFix/>
          </a:blip>
          <a:srcRect/>
          <a:stretch/>
        </p:blipFill>
        <p:spPr>
          <a:xfrm>
            <a:off x="5829336" y="1832887"/>
            <a:ext cx="2717800" cy="2159000"/>
          </a:xfrm>
          <a:prstGeom prst="rect">
            <a:avLst/>
          </a:prstGeom>
          <a:noFill/>
          <a:ln>
            <a:noFill/>
          </a:ln>
        </p:spPr>
      </p:pic>
      <p:pic>
        <p:nvPicPr>
          <p:cNvPr id="17" name="Google Shape;235;p20">
            <a:extLst>
              <a:ext uri="{FF2B5EF4-FFF2-40B4-BE49-F238E27FC236}">
                <a16:creationId xmlns:a16="http://schemas.microsoft.com/office/drawing/2014/main" id="{009D8CA6-2DE0-435A-AEE9-E8FDEA687C44}"/>
              </a:ext>
            </a:extLst>
          </p:cNvPr>
          <p:cNvPicPr preferRelativeResize="0"/>
          <p:nvPr/>
        </p:nvPicPr>
        <p:blipFill rotWithShape="1">
          <a:blip r:embed="rId6">
            <a:alphaModFix/>
          </a:blip>
          <a:srcRect/>
          <a:stretch/>
        </p:blipFill>
        <p:spPr>
          <a:xfrm>
            <a:off x="9190804" y="1600556"/>
            <a:ext cx="2286000" cy="3263900"/>
          </a:xfrm>
          <a:prstGeom prst="rect">
            <a:avLst/>
          </a:prstGeom>
          <a:noFill/>
          <a:ln>
            <a:noFill/>
          </a:ln>
        </p:spPr>
      </p:pic>
    </p:spTree>
    <p:extLst>
      <p:ext uri="{BB962C8B-B14F-4D97-AF65-F5344CB8AC3E}">
        <p14:creationId xmlns:p14="http://schemas.microsoft.com/office/powerpoint/2010/main" val="22190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F166D-6C16-0443-A790-1A399FAF14B0}"/>
              </a:ext>
            </a:extLst>
          </p:cNvPr>
          <p:cNvSpPr/>
          <p:nvPr/>
        </p:nvSpPr>
        <p:spPr>
          <a:xfrm>
            <a:off x="0" y="0"/>
            <a:ext cx="12192000" cy="175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D10C01C-791C-4547-B420-3880C496D0F3}"/>
              </a:ext>
            </a:extLst>
          </p:cNvPr>
          <p:cNvSpPr txBox="1">
            <a:spLocks/>
          </p:cNvSpPr>
          <p:nvPr/>
        </p:nvSpPr>
        <p:spPr>
          <a:xfrm>
            <a:off x="1413640" y="433454"/>
            <a:ext cx="9635359"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5400" b="1" dirty="0">
                <a:solidFill>
                  <a:schemeClr val="bg1"/>
                </a:solidFill>
                <a:latin typeface="Calibri" panose="020F0502020204030204" pitchFamily="34" charset="0"/>
                <a:cs typeface="Calibri" panose="020F0502020204030204" pitchFamily="34" charset="0"/>
              </a:rPr>
              <a:t>Why are we doing this?</a:t>
            </a:r>
            <a:endParaRPr lang="en-GB"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237C04A-486B-CA47-8994-D904B2480607}"/>
              </a:ext>
            </a:extLst>
          </p:cNvPr>
          <p:cNvSpPr txBox="1"/>
          <p:nvPr/>
        </p:nvSpPr>
        <p:spPr>
          <a:xfrm>
            <a:off x="1138406" y="2344870"/>
            <a:ext cx="10133648"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think about your future and what you might want to do when you leave school</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let your teachers know the topics you are interested in learning more about</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set yourself some goals to improve skills or characteristics</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7944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6CE1197-B644-4079-A196-E62A26ECD242}"/>
              </a:ext>
            </a:extLst>
          </p:cNvPr>
          <p:cNvSpPr txBox="1"/>
          <p:nvPr/>
        </p:nvSpPr>
        <p:spPr>
          <a:xfrm>
            <a:off x="1138406" y="2327937"/>
            <a:ext cx="1013364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If we know more about your background, interests and aspirations, we can use this to plan:</a:t>
            </a:r>
          </a:p>
          <a:p>
            <a:pPr marL="901700" lvl="1" indent="-401638">
              <a:buFontTx/>
              <a:buChar char="-"/>
            </a:pPr>
            <a:r>
              <a:rPr lang="en-GB" sz="2800" dirty="0">
                <a:latin typeface="Calibri Light" panose="020F0302020204030204" pitchFamily="34" charset="0"/>
                <a:cs typeface="Calibri Light" panose="020F0302020204030204" pitchFamily="34" charset="0"/>
              </a:rPr>
              <a:t>Career events</a:t>
            </a:r>
          </a:p>
          <a:p>
            <a:pPr marL="901700" lvl="1" indent="-401638">
              <a:buFontTx/>
              <a:buChar char="-"/>
            </a:pPr>
            <a:r>
              <a:rPr lang="en-GB" sz="2800" dirty="0">
                <a:latin typeface="Calibri Light" panose="020F0302020204030204" pitchFamily="34" charset="0"/>
                <a:cs typeface="Calibri Light" panose="020F0302020204030204" pitchFamily="34" charset="0"/>
              </a:rPr>
              <a:t>Co-curricular clubs</a:t>
            </a:r>
          </a:p>
          <a:p>
            <a:pPr marL="901700" lvl="1" indent="-401638">
              <a:buFontTx/>
              <a:buChar char="-"/>
            </a:pPr>
            <a:r>
              <a:rPr lang="en-GB" sz="2800" dirty="0">
                <a:latin typeface="Calibri Light" panose="020F0302020204030204" pitchFamily="34" charset="0"/>
                <a:cs typeface="Calibri Light" panose="020F0302020204030204" pitchFamily="34" charset="0"/>
              </a:rPr>
              <a:t>Assemblies/form time activities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						…and much more!</a:t>
            </a:r>
          </a:p>
          <a:p>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We can also use your responses to provide you with more useful advice about your future and next steps</a:t>
            </a:r>
          </a:p>
        </p:txBody>
      </p:sp>
      <p:sp>
        <p:nvSpPr>
          <p:cNvPr id="5" name="Rectangle 4">
            <a:extLst>
              <a:ext uri="{FF2B5EF4-FFF2-40B4-BE49-F238E27FC236}">
                <a16:creationId xmlns:a16="http://schemas.microsoft.com/office/drawing/2014/main" id="{170B1618-AB5E-F549-A534-8792FD7A0410}"/>
              </a:ext>
            </a:extLst>
          </p:cNvPr>
          <p:cNvSpPr/>
          <p:nvPr/>
        </p:nvSpPr>
        <p:spPr>
          <a:xfrm>
            <a:off x="0" y="0"/>
            <a:ext cx="12192000" cy="175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DAB20069-6784-8C4A-9606-AB88DE50E9EC}"/>
              </a:ext>
            </a:extLst>
          </p:cNvPr>
          <p:cNvSpPr txBox="1">
            <a:spLocks/>
          </p:cNvSpPr>
          <p:nvPr/>
        </p:nvSpPr>
        <p:spPr>
          <a:xfrm>
            <a:off x="401927" y="433454"/>
            <a:ext cx="11658785"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5400" b="1" dirty="0">
                <a:solidFill>
                  <a:schemeClr val="bg1"/>
                </a:solidFill>
                <a:latin typeface="Calibri" panose="020F0502020204030204" pitchFamily="34" charset="0"/>
                <a:cs typeface="Calibri" panose="020F0502020204030204" pitchFamily="34" charset="0"/>
              </a:rPr>
              <a:t>How will this information be used?</a:t>
            </a:r>
            <a:endParaRPr lang="en-GB"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76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AFBFAF-A6C9-7B40-B742-AC226B6D0428}"/>
              </a:ext>
            </a:extLst>
          </p:cNvPr>
          <p:cNvPicPr>
            <a:picLocks noChangeAspect="1"/>
          </p:cNvPicPr>
          <p:nvPr/>
        </p:nvPicPr>
        <p:blipFill rotWithShape="1">
          <a:blip r:embed="rId2"/>
          <a:srcRect l="3394" t="4424" r="4035" b="2626"/>
          <a:stretch/>
        </p:blipFill>
        <p:spPr>
          <a:xfrm>
            <a:off x="396697" y="416521"/>
            <a:ext cx="11412361" cy="6134255"/>
          </a:xfrm>
          <a:prstGeom prst="rect">
            <a:avLst/>
          </a:prstGeom>
        </p:spPr>
      </p:pic>
      <p:sp>
        <p:nvSpPr>
          <p:cNvPr id="9" name="TextBox 8">
            <a:extLst>
              <a:ext uri="{FF2B5EF4-FFF2-40B4-BE49-F238E27FC236}">
                <a16:creationId xmlns:a16="http://schemas.microsoft.com/office/drawing/2014/main" id="{66CE1197-B644-4079-A196-E62A26ECD242}"/>
              </a:ext>
            </a:extLst>
          </p:cNvPr>
          <p:cNvSpPr txBox="1"/>
          <p:nvPr/>
        </p:nvSpPr>
        <p:spPr>
          <a:xfrm>
            <a:off x="1599028" y="2042620"/>
            <a:ext cx="8993944" cy="3520964"/>
          </a:xfrm>
          <a:prstGeom prst="rect">
            <a:avLst/>
          </a:prstGeom>
          <a:noFill/>
        </p:spPr>
        <p:txBody>
          <a:bodyPr wrap="square" rtlCol="0">
            <a:spAutoFit/>
          </a:bodyPr>
          <a:lstStyle/>
          <a:p>
            <a:pPr marL="514350" indent="-514350">
              <a:lnSpc>
                <a:spcPct val="95000"/>
              </a:lnSpc>
              <a:buAutoNum type="arabicPeriod"/>
            </a:pPr>
            <a:r>
              <a:rPr lang="en-GB" sz="2800" dirty="0">
                <a:latin typeface="Calibri Light" panose="020F0302020204030204" pitchFamily="34" charset="0"/>
                <a:cs typeface="Calibri Light" panose="020F0302020204030204" pitchFamily="34" charset="0"/>
              </a:rPr>
              <a:t>Stay with the class and don’t rush ahead. We will be completing the quizzes one at a time, as a key part of this exercise is to discuss thoughts, feelings and opinions with others (if you feel comfortable doing so). </a:t>
            </a:r>
          </a:p>
          <a:p>
            <a:pPr marL="514350" indent="-514350">
              <a:lnSpc>
                <a:spcPct val="95000"/>
              </a:lnSpc>
              <a:buAutoNum type="arabicPeriod"/>
            </a:pPr>
            <a:r>
              <a:rPr lang="en-GB" sz="2800" dirty="0">
                <a:latin typeface="Calibri Light" panose="020F0302020204030204" pitchFamily="34" charset="0"/>
                <a:cs typeface="Calibri Light" panose="020F0302020204030204" pitchFamily="34" charset="0"/>
              </a:rPr>
              <a:t>Read each question carefully.</a:t>
            </a:r>
          </a:p>
          <a:p>
            <a:pPr marL="514350" indent="-514350">
              <a:lnSpc>
                <a:spcPct val="95000"/>
              </a:lnSpc>
              <a:spcBef>
                <a:spcPts val="1200"/>
              </a:spcBef>
              <a:buAutoNum type="arabicPeriod"/>
            </a:pPr>
            <a:r>
              <a:rPr lang="en-GB" sz="2800" dirty="0">
                <a:latin typeface="Calibri Light" panose="020F0302020204030204" pitchFamily="34" charset="0"/>
                <a:cs typeface="Calibri Light" panose="020F0302020204030204" pitchFamily="34" charset="0"/>
              </a:rPr>
              <a:t>Give as much information in the answers as you can and be very honest. This will help school to give you the right support.</a:t>
            </a:r>
          </a:p>
        </p:txBody>
      </p:sp>
      <p:pic>
        <p:nvPicPr>
          <p:cNvPr id="2" name="Picture 1">
            <a:extLst>
              <a:ext uri="{FF2B5EF4-FFF2-40B4-BE49-F238E27FC236}">
                <a16:creationId xmlns:a16="http://schemas.microsoft.com/office/drawing/2014/main" id="{06F0E7CA-4C1C-5942-8DE2-CF39C686D082}"/>
              </a:ext>
            </a:extLst>
          </p:cNvPr>
          <p:cNvPicPr>
            <a:picLocks noChangeAspect="1"/>
          </p:cNvPicPr>
          <p:nvPr/>
        </p:nvPicPr>
        <p:blipFill>
          <a:blip r:embed="rId3"/>
          <a:stretch>
            <a:fillRect/>
          </a:stretch>
        </p:blipFill>
        <p:spPr>
          <a:xfrm>
            <a:off x="1917700" y="744899"/>
            <a:ext cx="8356600" cy="1485900"/>
          </a:xfrm>
          <a:prstGeom prst="rect">
            <a:avLst/>
          </a:prstGeom>
        </p:spPr>
      </p:pic>
    </p:spTree>
    <p:extLst>
      <p:ext uri="{BB962C8B-B14F-4D97-AF65-F5344CB8AC3E}">
        <p14:creationId xmlns:p14="http://schemas.microsoft.com/office/powerpoint/2010/main" val="142239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9"/>
          <p:cNvPicPr preferRelativeResize="0"/>
          <p:nvPr/>
        </p:nvPicPr>
        <p:blipFill rotWithShape="1">
          <a:blip r:embed="rId5">
            <a:alphaModFix/>
          </a:blip>
          <a:srcRect/>
          <a:stretch/>
        </p:blipFill>
        <p:spPr>
          <a:xfrm>
            <a:off x="4029458" y="3566657"/>
            <a:ext cx="4133083" cy="2369354"/>
          </a:xfrm>
          <a:prstGeom prst="rect">
            <a:avLst/>
          </a:prstGeom>
          <a:noFill/>
          <a:ln>
            <a:noFill/>
          </a:ln>
        </p:spPr>
      </p:pic>
      <p:sp>
        <p:nvSpPr>
          <p:cNvPr id="191" name="Google Shape;191;p9"/>
          <p:cNvSpPr txBox="1"/>
          <p:nvPr/>
        </p:nvSpPr>
        <p:spPr>
          <a:xfrm>
            <a:off x="1541022" y="1304796"/>
            <a:ext cx="7951050" cy="2369354"/>
          </a:xfrm>
          <a:prstGeom prst="rect">
            <a:avLst/>
          </a:prstGeom>
          <a:noFill/>
          <a:ln>
            <a:noFill/>
          </a:ln>
        </p:spPr>
        <p:txBody>
          <a:bodyPr spcFirstLastPara="1" wrap="square" lIns="91425" tIns="45700" rIns="91425" bIns="45700" anchor="t" anchorCtr="0">
            <a:noAutofit/>
          </a:bodyPr>
          <a:lstStyle/>
          <a:p>
            <a:pPr>
              <a:buSzPts val="2400"/>
            </a:pPr>
            <a:endParaRPr lang="en-US" sz="1000" dirty="0">
              <a:latin typeface="Calibri Light" panose="020F0302020204030204" pitchFamily="34" charset="0"/>
              <a:cs typeface="Calibri Light" panose="020F0302020204030204" pitchFamily="34" charset="0"/>
            </a:endParaRPr>
          </a:p>
          <a:p>
            <a:pPr marL="366713" marR="0" lvl="0" indent="-3175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Click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sign in </a:t>
            </a: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and enter your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school email </a:t>
            </a: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and</a:t>
            </a:r>
            <a:r>
              <a:rPr lang="en-US" sz="1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 </a:t>
            </a:r>
            <a:r>
              <a:rPr lang="en-US" sz="2400" b="1" i="0" u="none" strike="noStrike" cap="none" dirty="0">
                <a:solidFill>
                  <a:srgbClr val="0000FF"/>
                </a:solidFill>
                <a:latin typeface="Calibri Light" panose="020F0302020204030204" pitchFamily="34" charset="0"/>
                <a:ea typeface="Calibri"/>
                <a:cs typeface="Calibri Light" panose="020F0302020204030204" pitchFamily="34" charset="0"/>
                <a:sym typeface="Calibri"/>
              </a:rPr>
              <a:t>password</a:t>
            </a:r>
            <a:r>
              <a:rPr lang="en-GB" sz="2400" b="1" i="0" u="none" strike="noStrike" cap="none" dirty="0">
                <a:solidFill>
                  <a:srgbClr val="0000FF"/>
                </a:solidFill>
                <a:latin typeface="Calibri Light" panose="020F0302020204030204" pitchFamily="34" charset="0"/>
                <a:ea typeface="Calibri"/>
                <a:cs typeface="Calibri Light" panose="020F0302020204030204" pitchFamily="34" charset="0"/>
                <a:sym typeface="Calibri"/>
              </a:rPr>
              <a:t> </a:t>
            </a: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(or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register </a:t>
            </a: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to create one, if it’s your first time logging in)</a:t>
            </a:r>
            <a:endParaRPr sz="1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a:p>
            <a:pPr marL="366713" marR="0" lvl="0" indent="-317500" algn="l" rtl="0">
              <a:lnSpc>
                <a:spcPct val="100000"/>
              </a:lnSpc>
              <a:spcBef>
                <a:spcPts val="0"/>
              </a:spcBef>
              <a:spcAft>
                <a:spcPts val="0"/>
              </a:spcAft>
              <a:buClr>
                <a:srgbClr val="000000"/>
              </a:buClr>
              <a:buSzPts val="1400"/>
              <a:buFont typeface="Arial"/>
              <a:buNone/>
            </a:pPr>
            <a:endParaRPr sz="1400" b="0" i="0" u="none" strike="noStrike" cap="none" dirty="0">
              <a:solidFill>
                <a:srgbClr val="0000FF"/>
              </a:solidFill>
              <a:latin typeface="Calibri Light" panose="020F0302020204030204" pitchFamily="34" charset="0"/>
              <a:ea typeface="Calibri"/>
              <a:cs typeface="Calibri Light" panose="020F0302020204030204" pitchFamily="34" charset="0"/>
              <a:sym typeface="Calibri"/>
            </a:endParaRPr>
          </a:p>
          <a:p>
            <a:pPr marL="366713" marR="0" lvl="0" indent="-3175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If you can’t remember your password, click ‘password reset’ and it will be emailed to your school email address.</a:t>
            </a:r>
            <a:endParaRPr sz="1400" b="1" i="0" u="none" strike="noStrike" cap="none" dirty="0">
              <a:solidFill>
                <a:srgbClr val="0000FF"/>
              </a:solidFill>
              <a:latin typeface="Calibri Light" panose="020F0302020204030204" pitchFamily="34" charset="0"/>
              <a:cs typeface="Calibri Light" panose="020F0302020204030204" pitchFamily="34" charset="0"/>
              <a:sym typeface="Arial"/>
            </a:endParaRPr>
          </a:p>
        </p:txBody>
      </p:sp>
      <p:sp>
        <p:nvSpPr>
          <p:cNvPr id="193" name="Google Shape;193;p9"/>
          <p:cNvSpPr txBox="1"/>
          <p:nvPr/>
        </p:nvSpPr>
        <p:spPr>
          <a:xfrm>
            <a:off x="1291606" y="6088410"/>
            <a:ext cx="9608787" cy="475647"/>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Check: </a:t>
            </a:r>
            <a:r>
              <a:rPr lang="en-US" sz="3200" b="0" i="0" u="none" strike="noStrike" cap="none" dirty="0">
                <a:solidFill>
                  <a:srgbClr val="FA1E44"/>
                </a:solidFill>
                <a:latin typeface="Calibri Light" panose="020F0302020204030204" pitchFamily="34" charset="0"/>
                <a:ea typeface="Calibri"/>
                <a:cs typeface="Calibri Light" panose="020F0302020204030204" pitchFamily="34" charset="0"/>
                <a:sym typeface="Calibri"/>
              </a:rPr>
              <a:t>Have you spelt your email address correctly?!</a:t>
            </a:r>
            <a:endParaRPr sz="3200" b="0" i="0" u="none" strike="noStrike" cap="none" dirty="0">
              <a:solidFill>
                <a:srgbClr val="FA1E44"/>
              </a:solidFill>
              <a:latin typeface="Calibri Light" panose="020F0302020204030204" pitchFamily="34" charset="0"/>
              <a:ea typeface="Calibri"/>
              <a:cs typeface="Calibri Light" panose="020F0302020204030204" pitchFamily="34" charset="0"/>
              <a:sym typeface="Calibri"/>
            </a:endParaRPr>
          </a:p>
        </p:txBody>
      </p:sp>
      <p:sp>
        <p:nvSpPr>
          <p:cNvPr id="196" name="Google Shape;196;p9"/>
          <p:cNvSpPr/>
          <p:nvPr/>
        </p:nvSpPr>
        <p:spPr>
          <a:xfrm>
            <a:off x="5555399" y="480891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4" name="Google Shape;197;p8">
            <a:extLst>
              <a:ext uri="{FF2B5EF4-FFF2-40B4-BE49-F238E27FC236}">
                <a16:creationId xmlns:a16="http://schemas.microsoft.com/office/drawing/2014/main" id="{46C146C2-E624-4DAF-ACB2-45D0B8A33D3B}"/>
              </a:ext>
            </a:extLst>
          </p:cNvPr>
          <p:cNvSpPr txBox="1"/>
          <p:nvPr/>
        </p:nvSpPr>
        <p:spPr>
          <a:xfrm>
            <a:off x="1541020" y="293943"/>
            <a:ext cx="7951051" cy="114020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000"/>
            </a:pPr>
            <a:r>
              <a:rPr lang="en-US" sz="5400" dirty="0">
                <a:solidFill>
                  <a:srgbClr val="2C46ED"/>
                </a:solidFill>
                <a:latin typeface="Calibri Light" panose="020F0302020204030204" pitchFamily="34" charset="0"/>
                <a:ea typeface="Calibri"/>
                <a:cs typeface="Calibri Light" panose="020F0302020204030204" pitchFamily="34" charset="0"/>
                <a:sym typeface="Calibri"/>
                <a:hlinkClick r:id="rId6">
                  <a:extLst>
                    <a:ext uri="{A12FA001-AC4F-418D-AE19-62706E023703}">
                      <ahyp:hlinkClr xmlns:ahyp="http://schemas.microsoft.com/office/drawing/2018/hyperlinkcolor" val="tx"/>
                    </a:ext>
                  </a:extLst>
                </a:hlinkClick>
              </a:rPr>
              <a:t>https://myaspire.app</a:t>
            </a:r>
            <a:endParaRPr sz="5400" dirty="0"/>
          </a:p>
        </p:txBody>
      </p:sp>
      <p:pic>
        <p:nvPicPr>
          <p:cNvPr id="11" name="MS900074799[1].wav">
            <a:hlinkClick r:id="" action="ppaction://media"/>
            <a:extLst>
              <a:ext uri="{FF2B5EF4-FFF2-40B4-BE49-F238E27FC236}">
                <a16:creationId xmlns:a16="http://schemas.microsoft.com/office/drawing/2014/main" id="{F6D7BF7D-1A7F-407C-A449-75634B9BF505}"/>
              </a:ext>
            </a:extLst>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406503" y="1361457"/>
            <a:ext cx="244475" cy="244475"/>
          </a:xfrm>
          <a:prstGeom prst="rect">
            <a:avLst/>
          </a:prstGeom>
        </p:spPr>
      </p:pic>
      <p:sp>
        <p:nvSpPr>
          <p:cNvPr id="12" name="Oval 11">
            <a:extLst>
              <a:ext uri="{FF2B5EF4-FFF2-40B4-BE49-F238E27FC236}">
                <a16:creationId xmlns:a16="http://schemas.microsoft.com/office/drawing/2014/main" id="{B5861292-D1E2-4753-8057-A586F6378045}"/>
              </a:ext>
            </a:extLst>
          </p:cNvPr>
          <p:cNvSpPr/>
          <p:nvPr/>
        </p:nvSpPr>
        <p:spPr>
          <a:xfrm>
            <a:off x="9848441" y="56936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0DAA9AF0-3676-4800-BC4E-CB783FBEF6F6}"/>
              </a:ext>
            </a:extLst>
          </p:cNvPr>
          <p:cNvSpPr/>
          <p:nvPr/>
        </p:nvSpPr>
        <p:spPr>
          <a:xfrm>
            <a:off x="9848441" y="569369"/>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4" name="TextBox 13">
            <a:extLst>
              <a:ext uri="{FF2B5EF4-FFF2-40B4-BE49-F238E27FC236}">
                <a16:creationId xmlns:a16="http://schemas.microsoft.com/office/drawing/2014/main" id="{720B8E95-4248-4073-BC71-EBB98DDD715B}"/>
              </a:ext>
            </a:extLst>
          </p:cNvPr>
          <p:cNvSpPr txBox="1"/>
          <p:nvPr/>
        </p:nvSpPr>
        <p:spPr>
          <a:xfrm>
            <a:off x="10114571" y="65313"/>
            <a:ext cx="1519968" cy="461665"/>
          </a:xfrm>
          <a:prstGeom prst="rect">
            <a:avLst/>
          </a:prstGeom>
          <a:noFill/>
        </p:spPr>
        <p:txBody>
          <a:bodyPr wrap="none" rtlCol="0">
            <a:spAutoFit/>
          </a:bodyPr>
          <a:lstStyle/>
          <a:p>
            <a:pPr algn="ctr"/>
            <a:r>
              <a:rPr lang="en-GB" sz="2400" dirty="0"/>
              <a:t>3 minutes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80000"/>
                                        <p:tgtEl>
                                          <p:spTgt spid="13"/>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11"/>
                                        </p:tgtEl>
                                      </p:cBhvr>
                                    </p:cmd>
                                  </p:childTnLst>
                                </p:cTn>
                              </p:par>
                            </p:childTnLst>
                          </p:cTn>
                        </p:par>
                      </p:childTnLst>
                    </p:cTn>
                  </p:par>
                </p:childTnLst>
              </p:cTn>
              <p:nextCondLst>
                <p:cond evt="onClick" delay="0">
                  <p:tgtEl>
                    <p:spTgt spid="1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5" name="Google Shape;203;p10">
            <a:extLst>
              <a:ext uri="{FF2B5EF4-FFF2-40B4-BE49-F238E27FC236}">
                <a16:creationId xmlns:a16="http://schemas.microsoft.com/office/drawing/2014/main" id="{8F8C4EEE-97BF-45BB-9E7B-507F66C828DC}"/>
              </a:ext>
            </a:extLst>
          </p:cNvPr>
          <p:cNvCxnSpPr>
            <a:cxnSpLocks/>
          </p:cNvCxnSpPr>
          <p:nvPr/>
        </p:nvCxnSpPr>
        <p:spPr>
          <a:xfrm>
            <a:off x="2560313" y="919874"/>
            <a:ext cx="1202506" cy="0"/>
          </a:xfrm>
          <a:prstGeom prst="straightConnector1">
            <a:avLst/>
          </a:prstGeom>
          <a:noFill/>
          <a:ln w="76200" cap="rnd" cmpd="sng">
            <a:solidFill>
              <a:schemeClr val="accent4"/>
            </a:solidFill>
            <a:prstDash val="solid"/>
            <a:round/>
            <a:headEnd type="none" w="sm" len="sm"/>
            <a:tailEnd type="none" w="sm" len="sm"/>
          </a:ln>
        </p:spPr>
      </p:cxnSp>
      <p:sp>
        <p:nvSpPr>
          <p:cNvPr id="191" name="Google Shape;191;p9"/>
          <p:cNvSpPr txBox="1"/>
          <p:nvPr/>
        </p:nvSpPr>
        <p:spPr>
          <a:xfrm>
            <a:off x="406400" y="1464000"/>
            <a:ext cx="9085671"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 your friends, and your life outside of school—helping us get to know you a bit better</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Who are your role models, or people in your life that you look up to?</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traits do you admire in them?</a:t>
            </a:r>
          </a:p>
          <a:p>
            <a:pPr marL="342900" indent="-342900">
              <a:buSzPts val="2400"/>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SzPts val="2400"/>
            </a:pPr>
            <a:r>
              <a:rPr lang="en-US" sz="2400" dirty="0">
                <a:solidFill>
                  <a:schemeClr val="accent1"/>
                </a:solidFill>
                <a:latin typeface="Calibri Light" panose="020F0302020204030204" pitchFamily="34" charset="0"/>
                <a:cs typeface="Calibri Light" panose="020F0302020204030204" pitchFamily="34" charset="0"/>
              </a:rPr>
              <a:t>Class discussion:</a:t>
            </a:r>
          </a:p>
          <a:p>
            <a:pPr>
              <a:buSzPts val="2400"/>
            </a:pPr>
            <a:endParaRPr lang="en-US" sz="2400" dirty="0">
              <a:solidFill>
                <a:schemeClr val="accent1"/>
              </a:solidFill>
              <a:latin typeface="Calibri Light" panose="020F0302020204030204" pitchFamily="34" charset="0"/>
              <a:cs typeface="Calibri Light" panose="020F0302020204030204" pitchFamily="34" charset="0"/>
            </a:endParaRP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do you like about your friends?</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do you think people like most about you? What do they appreciate about you?</a:t>
            </a:r>
          </a:p>
          <a:p>
            <a:pPr>
              <a:buSzPts val="2400"/>
            </a:pPr>
            <a:endParaRPr lang="en-US" sz="2400" dirty="0">
              <a:solidFill>
                <a:schemeClr val="tx1"/>
              </a:solidFill>
              <a:latin typeface="Calibri Light" panose="020F0302020204030204" pitchFamily="34" charset="0"/>
              <a:cs typeface="Calibri Light" panose="020F0302020204030204" pitchFamily="34" charset="0"/>
            </a:endParaRPr>
          </a:p>
        </p:txBody>
      </p:sp>
      <p:sp>
        <p:nvSpPr>
          <p:cNvPr id="4" name="Google Shape;197;p8">
            <a:extLst>
              <a:ext uri="{FF2B5EF4-FFF2-40B4-BE49-F238E27FC236}">
                <a16:creationId xmlns:a16="http://schemas.microsoft.com/office/drawing/2014/main" id="{46C146C2-E624-4DAF-ACB2-45D0B8A33D3B}"/>
              </a:ext>
            </a:extLst>
          </p:cNvPr>
          <p:cNvSpPr txBox="1"/>
          <p:nvPr/>
        </p:nvSpPr>
        <p:spPr>
          <a:xfrm>
            <a:off x="389151" y="286282"/>
            <a:ext cx="7951051"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1: Me!</a:t>
            </a:r>
            <a:endParaRPr sz="5400" dirty="0"/>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pic>
        <p:nvPicPr>
          <p:cNvPr id="24" name="MS900074799[1].wav">
            <a:hlinkClick r:id="" action="ppaction://media"/>
            <a:extLst>
              <a:ext uri="{FF2B5EF4-FFF2-40B4-BE49-F238E27FC236}">
                <a16:creationId xmlns:a16="http://schemas.microsoft.com/office/drawing/2014/main" id="{82D1B539-F11D-4CC4-A4E5-C6C41E0D9FC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25" name="Oval 24">
            <a:extLst>
              <a:ext uri="{FF2B5EF4-FFF2-40B4-BE49-F238E27FC236}">
                <a16:creationId xmlns:a16="http://schemas.microsoft.com/office/drawing/2014/main" id="{CF84147F-0FBB-4A2A-BB4E-BB080C301EAF}"/>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C7047221-A6E2-4032-9C8E-270CEB268679}"/>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7" name="TextBox 26">
            <a:extLst>
              <a:ext uri="{FF2B5EF4-FFF2-40B4-BE49-F238E27FC236}">
                <a16:creationId xmlns:a16="http://schemas.microsoft.com/office/drawing/2014/main" id="{C633576E-D388-441C-8A97-16C122F41C8F}"/>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8" name="Picture 7">
            <a:extLst>
              <a:ext uri="{FF2B5EF4-FFF2-40B4-BE49-F238E27FC236}">
                <a16:creationId xmlns:a16="http://schemas.microsoft.com/office/drawing/2014/main" id="{708522DF-C9AE-435A-9613-4CDBEB45AD26}"/>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sp>
        <p:nvSpPr>
          <p:cNvPr id="9" name="Google Shape;196;p9">
            <a:extLst>
              <a:ext uri="{FF2B5EF4-FFF2-40B4-BE49-F238E27FC236}">
                <a16:creationId xmlns:a16="http://schemas.microsoft.com/office/drawing/2014/main" id="{8668E76D-0387-410C-8CC0-6B07784EDD43}"/>
              </a:ext>
            </a:extLst>
          </p:cNvPr>
          <p:cNvSpPr/>
          <p:nvPr/>
        </p:nvSpPr>
        <p:spPr>
          <a:xfrm>
            <a:off x="8806037" y="4276002"/>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A0F34EB6-E7E3-49DE-A6A5-884BE3E8EAEE}"/>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Tree>
    <p:extLst>
      <p:ext uri="{BB962C8B-B14F-4D97-AF65-F5344CB8AC3E}">
        <p14:creationId xmlns:p14="http://schemas.microsoft.com/office/powerpoint/2010/main" val="352358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40000"/>
                                        <p:tgtEl>
                                          <p:spTgt spid="26"/>
                                        </p:tgtEl>
                                      </p:cBhvr>
                                    </p:animEffect>
                                  </p:childTnLst>
                                </p:cTn>
                              </p:par>
                            </p:childTnLst>
                          </p:cTn>
                        </p:par>
                        <p:par>
                          <p:cTn id="14" fill="hold">
                            <p:stCondLst>
                              <p:cond delay="240000"/>
                            </p:stCondLst>
                            <p:childTnLst>
                              <p:par>
                                <p:cTn id="15" presetID="1" presetClass="mediacall" presetSubtype="0" fill="hold" nodeType="afterEffect">
                                  <p:stCondLst>
                                    <p:cond delay="0"/>
                                  </p:stCondLst>
                                  <p:childTnLst>
                                    <p:cmd type="call" cmd="playFrom(0.0)">
                                      <p:cBhvr>
                                        <p:cTn id="16" dur="2178" fill="hold"/>
                                        <p:tgtEl>
                                          <p:spTgt spid="24"/>
                                        </p:tgtEl>
                                      </p:cBhvr>
                                    </p:cmd>
                                  </p:childTnLst>
                                </p:cTn>
                              </p:par>
                            </p:childTnLst>
                          </p:cTn>
                        </p:par>
                      </p:childTnLst>
                    </p:cTn>
                  </p:par>
                </p:childTnLst>
              </p:cTn>
              <p:nextCondLst>
                <p:cond evt="onClick" delay="0">
                  <p:tgtEl>
                    <p:spTgt spid="25"/>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6085" y="1464000"/>
            <a:ext cx="915865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explores your plans for the future. We’ll use your answers to shape the careers advice and opportunities we provide.</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How much time have you put into thinking about life beyond sixth form?</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kind of jobs do you think come into:</a:t>
            </a: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Hospitality, catering and events management</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Engineering and manufacturing</a:t>
            </a:r>
          </a:p>
          <a:p>
            <a:pPr marL="342900" indent="-342900">
              <a:buSzPts val="2400"/>
              <a:buFont typeface="Arial" panose="020B0604020202020204" pitchFamily="34" charset="0"/>
              <a:buChar char="•"/>
            </a:pPr>
            <a:endParaRPr lang="en-US" sz="2400" dirty="0">
              <a:solidFill>
                <a:schemeClr val="tx1"/>
              </a:solidFill>
              <a:latin typeface="Calibri Light" panose="020F0302020204030204" pitchFamily="34" charset="0"/>
              <a:ea typeface="Calibri"/>
              <a:cs typeface="Calibri Light" panose="020F0302020204030204" pitchFamily="34" charset="0"/>
              <a:sym typeface="Calibri"/>
            </a:endParaRPr>
          </a:p>
          <a:p>
            <a:pPr>
              <a:buSzPts val="2400"/>
            </a:pPr>
            <a:r>
              <a:rPr lang="en-US" sz="2400" dirty="0">
                <a:solidFill>
                  <a:schemeClr val="tx1"/>
                </a:solidFill>
                <a:latin typeface="Calibri Light" panose="020F0302020204030204" pitchFamily="34" charset="0"/>
                <a:ea typeface="Calibri"/>
                <a:cs typeface="Calibri Light" panose="020F0302020204030204" pitchFamily="34" charset="0"/>
                <a:sym typeface="Calibri"/>
              </a:rPr>
              <a:t>Do you know much about the industries you are most interested in? If not, how do you plan to address that?</a:t>
            </a:r>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17" name="Oval 16">
            <a:extLst>
              <a:ext uri="{FF2B5EF4-FFF2-40B4-BE49-F238E27FC236}">
                <a16:creationId xmlns:a16="http://schemas.microsoft.com/office/drawing/2014/main" id="{4783CBB3-11E8-4EF6-B748-66BC26DEB45C}"/>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46961-C8B1-4B2C-BF91-136AAA0C3ED5}"/>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A16614B7-5619-41EE-80F7-EB2CCA3AA642}"/>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9564735" y="428260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cxnSp>
        <p:nvCxnSpPr>
          <p:cNvPr id="12" name="Google Shape;203;p10">
            <a:extLst>
              <a:ext uri="{FF2B5EF4-FFF2-40B4-BE49-F238E27FC236}">
                <a16:creationId xmlns:a16="http://schemas.microsoft.com/office/drawing/2014/main" id="{5D8DF79C-6446-F24D-B383-AE0B5090AC47}"/>
              </a:ext>
            </a:extLst>
          </p:cNvPr>
          <p:cNvCxnSpPr>
            <a:cxnSpLocks/>
          </p:cNvCxnSpPr>
          <p:nvPr/>
        </p:nvCxnSpPr>
        <p:spPr>
          <a:xfrm>
            <a:off x="3589867" y="919874"/>
            <a:ext cx="1761066" cy="0"/>
          </a:xfrm>
          <a:prstGeom prst="straightConnector1">
            <a:avLst/>
          </a:prstGeom>
          <a:noFill/>
          <a:ln w="76200" cap="rnd" cmpd="sng">
            <a:solidFill>
              <a:schemeClr val="accent4"/>
            </a:solidFill>
            <a:prstDash val="solid"/>
            <a:round/>
            <a:headEnd type="none" w="sm" len="sm"/>
            <a:tailEnd type="none" w="sm" len="sm"/>
          </a:ln>
        </p:spPr>
      </p:cxnSp>
      <p:sp>
        <p:nvSpPr>
          <p:cNvPr id="15" name="Google Shape;197;p8">
            <a:extLst>
              <a:ext uri="{FF2B5EF4-FFF2-40B4-BE49-F238E27FC236}">
                <a16:creationId xmlns:a16="http://schemas.microsoft.com/office/drawing/2014/main" id="{D696D805-78E5-C64E-AAAF-00B12D3C9024}"/>
              </a:ext>
            </a:extLst>
          </p:cNvPr>
          <p:cNvSpPr txBox="1"/>
          <p:nvPr/>
        </p:nvSpPr>
        <p:spPr>
          <a:xfrm>
            <a:off x="389151" y="286282"/>
            <a:ext cx="7951051"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2: My future</a:t>
            </a:r>
            <a:endParaRPr sz="5400" dirty="0"/>
          </a:p>
        </p:txBody>
      </p:sp>
    </p:spTree>
    <p:extLst>
      <p:ext uri="{BB962C8B-B14F-4D97-AF65-F5344CB8AC3E}">
        <p14:creationId xmlns:p14="http://schemas.microsoft.com/office/powerpoint/2010/main" val="4201081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40000"/>
                                        <p:tgtEl>
                                          <p:spTgt spid="18"/>
                                        </p:tgtEl>
                                      </p:cBhvr>
                                    </p:animEffect>
                                  </p:childTnLst>
                                </p:cTn>
                              </p:par>
                            </p:childTnLst>
                          </p:cTn>
                        </p:par>
                        <p:par>
                          <p:cTn id="8" fill="hold">
                            <p:stCondLst>
                              <p:cond delay="24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15000" y="1463349"/>
            <a:ext cx="8350626"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your health, safety, self-belief, and other things to do with wellbeing. Your answers will help us understand you better, so that we can support you if needed.</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Some of your teachers will see your answers but none of your classmates will.</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Answer these questions as honestly as you can. There is an </a:t>
            </a:r>
            <a:br>
              <a:rPr lang="en-US" sz="2400" dirty="0">
                <a:solidFill>
                  <a:schemeClr val="tx1"/>
                </a:solidFill>
                <a:latin typeface="Calibri Light" panose="020F0302020204030204" pitchFamily="34" charset="0"/>
                <a:cs typeface="Calibri Light" panose="020F0302020204030204" pitchFamily="34" charset="0"/>
              </a:rPr>
            </a:br>
            <a:r>
              <a:rPr lang="en-US" sz="2400" dirty="0">
                <a:solidFill>
                  <a:schemeClr val="tx1"/>
                </a:solidFill>
                <a:latin typeface="Calibri Light" panose="020F0302020204030204" pitchFamily="34" charset="0"/>
                <a:cs typeface="Calibri Light" panose="020F0302020204030204" pitchFamily="34" charset="0"/>
              </a:rPr>
              <a:t>option for if you don’t feel comfortable answering any of the questions right now.</a:t>
            </a:r>
          </a:p>
          <a:p>
            <a:endParaRPr lang="en-US" sz="2400" dirty="0">
              <a:solidFill>
                <a:schemeClr val="tx1"/>
              </a:solidFill>
              <a:latin typeface="Calibri Light" panose="020F0302020204030204" pitchFamily="34" charset="0"/>
              <a:cs typeface="Calibri Light" panose="020F0302020204030204" pitchFamily="34" charset="0"/>
            </a:endParaRPr>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17" name="Oval 16">
            <a:extLst>
              <a:ext uri="{FF2B5EF4-FFF2-40B4-BE49-F238E27FC236}">
                <a16:creationId xmlns:a16="http://schemas.microsoft.com/office/drawing/2014/main" id="{4783CBB3-11E8-4EF6-B748-66BC26DEB45C}"/>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46961-C8B1-4B2C-BF91-136AAA0C3ED5}"/>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A16614B7-5619-41EE-80F7-EB2CCA3AA642}"/>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3703907" y="884157"/>
            <a:ext cx="2677235"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10354666" y="4312104"/>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3: My wellbeing</a:t>
            </a:r>
            <a:endParaRPr sz="5400" dirty="0"/>
          </a:p>
        </p:txBody>
      </p:sp>
    </p:spTree>
    <p:extLst>
      <p:ext uri="{BB962C8B-B14F-4D97-AF65-F5344CB8AC3E}">
        <p14:creationId xmlns:p14="http://schemas.microsoft.com/office/powerpoint/2010/main" val="1260629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40000"/>
                                        <p:tgtEl>
                                          <p:spTgt spid="18"/>
                                        </p:tgtEl>
                                      </p:cBhvr>
                                    </p:animEffect>
                                  </p:childTnLst>
                                </p:cTn>
                              </p:par>
                            </p:childTnLst>
                          </p:cTn>
                        </p:par>
                        <p:par>
                          <p:cTn id="8" fill="hold">
                            <p:stCondLst>
                              <p:cond delay="240000"/>
                            </p:stCondLst>
                            <p:childTnLst>
                              <p:par>
                                <p:cTn id="9" presetID="1" presetClass="mediacall" presetSubtype="0" fill="hold" nodeType="afterEffect">
                                  <p:stCondLst>
                                    <p:cond delay="0"/>
                                  </p:stCondLst>
                                  <p:childTnLst>
                                    <p:cmd type="call" cmd="playFrom(0.0)">
                                      <p:cBhvr>
                                        <p:cTn id="10" dur="2177"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1674" y="1473415"/>
            <a:ext cx="795105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your feelings. Think about how you have felt over the past 2 weeks before answering.</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Some of your teachers will see your answers but none of your classmates will.</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8951471" y="4626270"/>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6" name="Rectangle 5">
            <a:extLst>
              <a:ext uri="{FF2B5EF4-FFF2-40B4-BE49-F238E27FC236}">
                <a16:creationId xmlns:a16="http://schemas.microsoft.com/office/drawing/2014/main" id="{A0D5AD3D-C0B6-4BE3-A4D0-5BC3B2E41472}"/>
              </a:ext>
            </a:extLst>
          </p:cNvPr>
          <p:cNvSpPr/>
          <p:nvPr/>
        </p:nvSpPr>
        <p:spPr>
          <a:xfrm>
            <a:off x="378372" y="4058740"/>
            <a:ext cx="7951049" cy="2308324"/>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does it mean if someone describes you as optimistic? </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Can you give an example of when you might be ‘thinking clearly’, or when you might not be?</a:t>
            </a:r>
          </a:p>
        </p:txBody>
      </p:sp>
      <p:pic>
        <p:nvPicPr>
          <p:cNvPr id="15" name="MS900074799[1].wav">
            <a:hlinkClick r:id="" action="ppaction://media"/>
            <a:extLst>
              <a:ext uri="{FF2B5EF4-FFF2-40B4-BE49-F238E27FC236}">
                <a16:creationId xmlns:a16="http://schemas.microsoft.com/office/drawing/2014/main" id="{CD107464-A5FD-4D42-ABF9-5B9CEB0EE153}"/>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406503" y="1361457"/>
            <a:ext cx="244475" cy="244475"/>
          </a:xfrm>
          <a:prstGeom prst="rect">
            <a:avLst/>
          </a:prstGeom>
        </p:spPr>
      </p:pic>
      <p:sp>
        <p:nvSpPr>
          <p:cNvPr id="20" name="Oval 19">
            <a:extLst>
              <a:ext uri="{FF2B5EF4-FFF2-40B4-BE49-F238E27FC236}">
                <a16:creationId xmlns:a16="http://schemas.microsoft.com/office/drawing/2014/main" id="{23B521B9-7764-41D6-8730-EC7B309E3BF6}"/>
              </a:ext>
            </a:extLst>
          </p:cNvPr>
          <p:cNvSpPr/>
          <p:nvPr/>
        </p:nvSpPr>
        <p:spPr>
          <a:xfrm>
            <a:off x="9848441" y="56936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83D2A41-8FE0-4541-A0EB-ACA64B523159}"/>
              </a:ext>
            </a:extLst>
          </p:cNvPr>
          <p:cNvSpPr/>
          <p:nvPr/>
        </p:nvSpPr>
        <p:spPr>
          <a:xfrm>
            <a:off x="9848441" y="569369"/>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C0CC4491-2CBD-4E28-9AFD-9618B39D66DB}"/>
              </a:ext>
            </a:extLst>
          </p:cNvPr>
          <p:cNvSpPr txBox="1"/>
          <p:nvPr/>
        </p:nvSpPr>
        <p:spPr>
          <a:xfrm>
            <a:off x="10114571" y="65313"/>
            <a:ext cx="1519968" cy="461665"/>
          </a:xfrm>
          <a:prstGeom prst="rect">
            <a:avLst/>
          </a:prstGeom>
          <a:noFill/>
        </p:spPr>
        <p:txBody>
          <a:bodyPr wrap="none" rtlCol="0">
            <a:spAutoFit/>
          </a:bodyPr>
          <a:lstStyle/>
          <a:p>
            <a:pPr algn="ctr"/>
            <a:r>
              <a:rPr lang="en-GB" sz="2400" dirty="0"/>
              <a:t>3 minutes</a:t>
            </a:r>
          </a:p>
        </p:txBody>
      </p:sp>
      <p:cxnSp>
        <p:nvCxnSpPr>
          <p:cNvPr id="14" name="Google Shape;203;p10">
            <a:extLst>
              <a:ext uri="{FF2B5EF4-FFF2-40B4-BE49-F238E27FC236}">
                <a16:creationId xmlns:a16="http://schemas.microsoft.com/office/drawing/2014/main" id="{6CA14659-B189-7C4B-B6FD-FDE26FA298E6}"/>
              </a:ext>
            </a:extLst>
          </p:cNvPr>
          <p:cNvCxnSpPr>
            <a:cxnSpLocks/>
          </p:cNvCxnSpPr>
          <p:nvPr/>
        </p:nvCxnSpPr>
        <p:spPr>
          <a:xfrm>
            <a:off x="3703907" y="884157"/>
            <a:ext cx="2087293" cy="0"/>
          </a:xfrm>
          <a:prstGeom prst="straightConnector1">
            <a:avLst/>
          </a:prstGeom>
          <a:noFill/>
          <a:ln w="76200" cap="rnd" cmpd="sng">
            <a:solidFill>
              <a:schemeClr val="accent4"/>
            </a:solidFill>
            <a:prstDash val="solid"/>
            <a:round/>
            <a:headEnd type="none" w="sm" len="sm"/>
            <a:tailEnd type="none" w="sm" len="sm"/>
          </a:ln>
        </p:spPr>
      </p:cxnSp>
      <p:sp>
        <p:nvSpPr>
          <p:cNvPr id="17" name="Google Shape;197;p8">
            <a:extLst>
              <a:ext uri="{FF2B5EF4-FFF2-40B4-BE49-F238E27FC236}">
                <a16:creationId xmlns:a16="http://schemas.microsoft.com/office/drawing/2014/main" id="{E12AB273-5F28-D244-A390-65335B46EB58}"/>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4: My feelings</a:t>
            </a:r>
            <a:endParaRPr sz="5400" dirty="0"/>
          </a:p>
        </p:txBody>
      </p:sp>
    </p:spTree>
    <p:extLst>
      <p:ext uri="{BB962C8B-B14F-4D97-AF65-F5344CB8AC3E}">
        <p14:creationId xmlns:p14="http://schemas.microsoft.com/office/powerpoint/2010/main" val="1699445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80000"/>
                                        <p:tgtEl>
                                          <p:spTgt spid="21"/>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15"/>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1" grpId="0" animBg="1"/>
    </p:bldLst>
  </p:timing>
</p:sld>
</file>

<file path=ppt/theme/theme1.xml><?xml version="1.0" encoding="utf-8"?>
<a:theme xmlns:a="http://schemas.openxmlformats.org/drawingml/2006/main" name="New aspirations">
  <a:themeElements>
    <a:clrScheme name="Custom 3">
      <a:dk1>
        <a:srgbClr val="000000"/>
      </a:dk1>
      <a:lt1>
        <a:srgbClr val="FFFFFF"/>
      </a:lt1>
      <a:dk2>
        <a:srgbClr val="44546A"/>
      </a:dk2>
      <a:lt2>
        <a:srgbClr val="F5F5F5"/>
      </a:lt2>
      <a:accent1>
        <a:srgbClr val="2C46ED"/>
      </a:accent1>
      <a:accent2>
        <a:srgbClr val="FA1E44"/>
      </a:accent2>
      <a:accent3>
        <a:srgbClr val="37A9FB"/>
      </a:accent3>
      <a:accent4>
        <a:srgbClr val="FEE034"/>
      </a:accent4>
      <a:accent5>
        <a:srgbClr val="2ECC71"/>
      </a:accent5>
      <a:accent6>
        <a:srgbClr val="82CBFF"/>
      </a:accent6>
      <a:hlink>
        <a:srgbClr val="2C46ED"/>
      </a:hlink>
      <a:folHlink>
        <a:srgbClr val="FA1E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1470</Words>
  <Application>Microsoft Macintosh PowerPoint</Application>
  <PresentationFormat>Widescreen</PresentationFormat>
  <Paragraphs>174</Paragraphs>
  <Slides>16</Slides>
  <Notes>13</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New aspirations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Barton</dc:creator>
  <cp:lastModifiedBy>Angharad Thomas</cp:lastModifiedBy>
  <cp:revision>53</cp:revision>
  <dcterms:created xsi:type="dcterms:W3CDTF">2018-09-20T15:55:34Z</dcterms:created>
  <dcterms:modified xsi:type="dcterms:W3CDTF">2020-08-23T16:58:58Z</dcterms:modified>
</cp:coreProperties>
</file>